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handoutMasterIdLst>
    <p:handoutMasterId r:id="rId3"/>
  </p:handoutMasterIdLst>
  <p:sldIdLst>
    <p:sldId id="256" r:id="rId2"/>
  </p:sldIdLst>
  <p:sldSz cx="38409563" cy="40238363"/>
  <p:notesSz cx="6858000" cy="9144000"/>
  <p:defaultTextStyle>
    <a:defPPr>
      <a:defRPr lang="en-US"/>
    </a:defPPr>
    <a:lvl1pPr algn="l" rtl="0" eaLnBrk="0" fontAlgn="base" hangingPunct="0">
      <a:spcBef>
        <a:spcPct val="0"/>
      </a:spcBef>
      <a:spcAft>
        <a:spcPct val="0"/>
      </a:spcAft>
      <a:defRPr sz="4300" kern="1200">
        <a:solidFill>
          <a:schemeClr val="tx1"/>
        </a:solidFill>
        <a:latin typeface="Times" charset="0"/>
        <a:ea typeface="ＭＳ Ｐゴシック" charset="-128"/>
        <a:cs typeface="+mn-cs"/>
      </a:defRPr>
    </a:lvl1pPr>
    <a:lvl2pPr marL="819141" algn="l" rtl="0" eaLnBrk="0" fontAlgn="base" hangingPunct="0">
      <a:spcBef>
        <a:spcPct val="0"/>
      </a:spcBef>
      <a:spcAft>
        <a:spcPct val="0"/>
      </a:spcAft>
      <a:defRPr sz="4300" kern="1200">
        <a:solidFill>
          <a:schemeClr val="tx1"/>
        </a:solidFill>
        <a:latin typeface="Times" charset="0"/>
        <a:ea typeface="ＭＳ Ｐゴシック" charset="-128"/>
        <a:cs typeface="+mn-cs"/>
      </a:defRPr>
    </a:lvl2pPr>
    <a:lvl3pPr marL="1638281" algn="l" rtl="0" eaLnBrk="0" fontAlgn="base" hangingPunct="0">
      <a:spcBef>
        <a:spcPct val="0"/>
      </a:spcBef>
      <a:spcAft>
        <a:spcPct val="0"/>
      </a:spcAft>
      <a:defRPr sz="4300" kern="1200">
        <a:solidFill>
          <a:schemeClr val="tx1"/>
        </a:solidFill>
        <a:latin typeface="Times" charset="0"/>
        <a:ea typeface="ＭＳ Ｐゴシック" charset="-128"/>
        <a:cs typeface="+mn-cs"/>
      </a:defRPr>
    </a:lvl3pPr>
    <a:lvl4pPr marL="2457422" algn="l" rtl="0" eaLnBrk="0" fontAlgn="base" hangingPunct="0">
      <a:spcBef>
        <a:spcPct val="0"/>
      </a:spcBef>
      <a:spcAft>
        <a:spcPct val="0"/>
      </a:spcAft>
      <a:defRPr sz="4300" kern="1200">
        <a:solidFill>
          <a:schemeClr val="tx1"/>
        </a:solidFill>
        <a:latin typeface="Times" charset="0"/>
        <a:ea typeface="ＭＳ Ｐゴシック" charset="-128"/>
        <a:cs typeface="+mn-cs"/>
      </a:defRPr>
    </a:lvl4pPr>
    <a:lvl5pPr marL="3276562" algn="l" rtl="0" eaLnBrk="0" fontAlgn="base" hangingPunct="0">
      <a:spcBef>
        <a:spcPct val="0"/>
      </a:spcBef>
      <a:spcAft>
        <a:spcPct val="0"/>
      </a:spcAft>
      <a:defRPr sz="4300" kern="1200">
        <a:solidFill>
          <a:schemeClr val="tx1"/>
        </a:solidFill>
        <a:latin typeface="Times" charset="0"/>
        <a:ea typeface="ＭＳ Ｐゴシック" charset="-128"/>
        <a:cs typeface="+mn-cs"/>
      </a:defRPr>
    </a:lvl5pPr>
    <a:lvl6pPr marL="4095701" algn="l" defTabSz="1638281" rtl="0" eaLnBrk="1" latinLnBrk="0" hangingPunct="1">
      <a:defRPr sz="4300" kern="1200">
        <a:solidFill>
          <a:schemeClr val="tx1"/>
        </a:solidFill>
        <a:latin typeface="Times" charset="0"/>
        <a:ea typeface="ＭＳ Ｐゴシック" charset="-128"/>
        <a:cs typeface="+mn-cs"/>
      </a:defRPr>
    </a:lvl6pPr>
    <a:lvl7pPr marL="4914841" algn="l" defTabSz="1638281" rtl="0" eaLnBrk="1" latinLnBrk="0" hangingPunct="1">
      <a:defRPr sz="4300" kern="1200">
        <a:solidFill>
          <a:schemeClr val="tx1"/>
        </a:solidFill>
        <a:latin typeface="Times" charset="0"/>
        <a:ea typeface="ＭＳ Ｐゴシック" charset="-128"/>
        <a:cs typeface="+mn-cs"/>
      </a:defRPr>
    </a:lvl7pPr>
    <a:lvl8pPr marL="5733982" algn="l" defTabSz="1638281" rtl="0" eaLnBrk="1" latinLnBrk="0" hangingPunct="1">
      <a:defRPr sz="4300" kern="1200">
        <a:solidFill>
          <a:schemeClr val="tx1"/>
        </a:solidFill>
        <a:latin typeface="Times" charset="0"/>
        <a:ea typeface="ＭＳ Ｐゴシック" charset="-128"/>
        <a:cs typeface="+mn-cs"/>
      </a:defRPr>
    </a:lvl8pPr>
    <a:lvl9pPr marL="6553122" algn="l" defTabSz="1638281" rtl="0" eaLnBrk="1" latinLnBrk="0" hangingPunct="1">
      <a:defRPr sz="4300" kern="1200">
        <a:solidFill>
          <a:schemeClr val="tx1"/>
        </a:solidFill>
        <a:latin typeface="Times"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B38C"/>
    <a:srgbClr val="856334"/>
    <a:srgbClr val="4D721F"/>
    <a:srgbClr val="1E5194"/>
    <a:srgbClr val="635D99"/>
    <a:srgbClr val="D77825"/>
    <a:srgbClr val="D9D3CC"/>
    <a:srgbClr val="E3D3A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2131" autoAdjust="0"/>
  </p:normalViewPr>
  <p:slideViewPr>
    <p:cSldViewPr snapToGrid="0">
      <p:cViewPr>
        <p:scale>
          <a:sx n="20" d="100"/>
          <a:sy n="20" d="100"/>
        </p:scale>
        <p:origin x="-2496" y="-72"/>
      </p:cViewPr>
      <p:guideLst>
        <p:guide orient="horz" pos="3081"/>
        <p:guide orient="horz" pos="24555"/>
        <p:guide orient="horz" pos="3874"/>
        <p:guide orient="horz" pos="439"/>
        <p:guide pos="757"/>
        <p:guide pos="24192"/>
        <p:guide pos="23438"/>
        <p:guide pos="4704"/>
        <p:guide pos="5461"/>
        <p:guide pos="9410"/>
        <p:guide pos="10165"/>
        <p:guide pos="14114"/>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89" d="100"/>
          <a:sy n="89" d="100"/>
        </p:scale>
        <p:origin x="-3762"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2FA43C0-5376-497E-AFB9-E77FF3EEC7A1}" type="datetimeFigureOut">
              <a:rPr lang="en-US" smtClean="0"/>
              <a:pPr/>
              <a:t>7/20/2012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D006147-8F74-423A-89F6-034D686EA01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1276" y="12498810"/>
            <a:ext cx="32647018" cy="8627497"/>
          </a:xfrm>
        </p:spPr>
        <p:txBody>
          <a:bodyPr/>
          <a:lstStyle/>
          <a:p>
            <a:r>
              <a:rPr lang="en-US" smtClean="0"/>
              <a:t>Click to edit Master title style</a:t>
            </a:r>
            <a:endParaRPr lang="en-US"/>
          </a:p>
        </p:txBody>
      </p:sp>
      <p:sp>
        <p:nvSpPr>
          <p:cNvPr id="3" name="Subtitle 2"/>
          <p:cNvSpPr>
            <a:spLocks noGrp="1"/>
          </p:cNvSpPr>
          <p:nvPr>
            <p:ph type="subTitle" idx="1"/>
          </p:nvPr>
        </p:nvSpPr>
        <p:spPr>
          <a:xfrm>
            <a:off x="5762548" y="22802904"/>
            <a:ext cx="26884470" cy="10280808"/>
          </a:xfrm>
        </p:spPr>
        <p:txBody>
          <a:bodyPr/>
          <a:lstStyle>
            <a:lvl1pPr marL="0" indent="0" algn="ctr">
              <a:buNone/>
              <a:defRPr/>
            </a:lvl1pPr>
            <a:lvl2pPr marL="819141" indent="0" algn="ctr">
              <a:buNone/>
              <a:defRPr/>
            </a:lvl2pPr>
            <a:lvl3pPr marL="1638281" indent="0" algn="ctr">
              <a:buNone/>
              <a:defRPr/>
            </a:lvl3pPr>
            <a:lvl4pPr marL="2457422" indent="0" algn="ctr">
              <a:buNone/>
              <a:defRPr/>
            </a:lvl4pPr>
            <a:lvl5pPr marL="3276562" indent="0" algn="ctr">
              <a:buNone/>
              <a:defRPr/>
            </a:lvl5pPr>
            <a:lvl6pPr marL="4095701" indent="0" algn="ctr">
              <a:buNone/>
              <a:defRPr/>
            </a:lvl6pPr>
            <a:lvl7pPr marL="4914841" indent="0" algn="ctr">
              <a:buNone/>
              <a:defRPr/>
            </a:lvl7pPr>
            <a:lvl8pPr marL="5733982" indent="0" algn="ctr">
              <a:buNone/>
              <a:defRPr/>
            </a:lvl8pPr>
            <a:lvl9pPr marL="6553122"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A19094-B0A2-4DFC-ACD8-274D0176337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0448C9C-D3F3-4208-951F-386C5D59785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367925" y="3577327"/>
            <a:ext cx="8160367" cy="3219010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81276" y="3577327"/>
            <a:ext cx="24219919" cy="3219010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330ABD-3CA7-44AB-8AF0-6DAA469F26F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093DDE-4846-4752-B6DE-CD4BFACA5A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4091" y="25856295"/>
            <a:ext cx="32647018" cy="7992951"/>
          </a:xfrm>
        </p:spPr>
        <p:txBody>
          <a:bodyPr anchor="t"/>
          <a:lstStyle>
            <a:lvl1pPr algn="l">
              <a:defRPr sz="7100" b="1" cap="all"/>
            </a:lvl1pPr>
          </a:lstStyle>
          <a:p>
            <a:r>
              <a:rPr lang="en-US" smtClean="0"/>
              <a:t>Click to edit Master title style</a:t>
            </a:r>
            <a:endParaRPr lang="en-US"/>
          </a:p>
        </p:txBody>
      </p:sp>
      <p:sp>
        <p:nvSpPr>
          <p:cNvPr id="3" name="Text Placeholder 2"/>
          <p:cNvSpPr>
            <a:spLocks noGrp="1"/>
          </p:cNvSpPr>
          <p:nvPr>
            <p:ph type="body" idx="1"/>
          </p:nvPr>
        </p:nvSpPr>
        <p:spPr>
          <a:xfrm>
            <a:off x="3034091" y="17054152"/>
            <a:ext cx="32647018" cy="8802142"/>
          </a:xfrm>
        </p:spPr>
        <p:txBody>
          <a:bodyPr anchor="b"/>
          <a:lstStyle>
            <a:lvl1pPr marL="0" indent="0">
              <a:buNone/>
              <a:defRPr sz="3600"/>
            </a:lvl1pPr>
            <a:lvl2pPr marL="819141" indent="0">
              <a:buNone/>
              <a:defRPr sz="3300"/>
            </a:lvl2pPr>
            <a:lvl3pPr marL="1638281" indent="0">
              <a:buNone/>
              <a:defRPr sz="2800"/>
            </a:lvl3pPr>
            <a:lvl4pPr marL="2457422" indent="0">
              <a:buNone/>
              <a:defRPr sz="2500"/>
            </a:lvl4pPr>
            <a:lvl5pPr marL="3276562" indent="0">
              <a:buNone/>
              <a:defRPr sz="2500"/>
            </a:lvl5pPr>
            <a:lvl6pPr marL="4095701" indent="0">
              <a:buNone/>
              <a:defRPr sz="2500"/>
            </a:lvl6pPr>
            <a:lvl7pPr marL="4914841" indent="0">
              <a:buNone/>
              <a:defRPr sz="2500"/>
            </a:lvl7pPr>
            <a:lvl8pPr marL="5733982" indent="0">
              <a:buNone/>
              <a:defRPr sz="2500"/>
            </a:lvl8pPr>
            <a:lvl9pPr marL="6553122" indent="0">
              <a:buNone/>
              <a:defRPr sz="25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17744B-C9A6-4AF7-B158-D1462B9713B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81276" y="11625582"/>
            <a:ext cx="16190141" cy="24141852"/>
          </a:xfrm>
        </p:spPr>
        <p:txBody>
          <a:bodyPr/>
          <a:lstStyle>
            <a:lvl1pPr>
              <a:defRPr sz="5100"/>
            </a:lvl1pPr>
            <a:lvl2pPr>
              <a:defRPr sz="4300"/>
            </a:lvl2pPr>
            <a:lvl3pPr>
              <a:defRPr sz="3600"/>
            </a:lvl3pPr>
            <a:lvl4pPr>
              <a:defRPr sz="3300"/>
            </a:lvl4pPr>
            <a:lvl5pPr>
              <a:defRPr sz="3300"/>
            </a:lvl5pPr>
            <a:lvl6pPr>
              <a:defRPr sz="3300"/>
            </a:lvl6pPr>
            <a:lvl7pPr>
              <a:defRPr sz="3300"/>
            </a:lvl7pPr>
            <a:lvl8pPr>
              <a:defRPr sz="3300"/>
            </a:lvl8pPr>
            <a:lvl9pPr>
              <a:defRPr sz="3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338150" y="11625582"/>
            <a:ext cx="16190143" cy="24141852"/>
          </a:xfrm>
        </p:spPr>
        <p:txBody>
          <a:bodyPr/>
          <a:lstStyle>
            <a:lvl1pPr>
              <a:defRPr sz="5100"/>
            </a:lvl1pPr>
            <a:lvl2pPr>
              <a:defRPr sz="4300"/>
            </a:lvl2pPr>
            <a:lvl3pPr>
              <a:defRPr sz="3600"/>
            </a:lvl3pPr>
            <a:lvl4pPr>
              <a:defRPr sz="3300"/>
            </a:lvl4pPr>
            <a:lvl5pPr>
              <a:defRPr sz="3300"/>
            </a:lvl5pPr>
            <a:lvl6pPr>
              <a:defRPr sz="3300"/>
            </a:lvl6pPr>
            <a:lvl7pPr>
              <a:defRPr sz="3300"/>
            </a:lvl7pPr>
            <a:lvl8pPr>
              <a:defRPr sz="3300"/>
            </a:lvl8pPr>
            <a:lvl9pPr>
              <a:defRPr sz="3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8F6560D-C0F7-40B5-BDFF-304B46453CD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19924" y="1612562"/>
            <a:ext cx="34569718" cy="670639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19925" y="9005897"/>
            <a:ext cx="16970893" cy="3754881"/>
          </a:xfrm>
        </p:spPr>
        <p:txBody>
          <a:bodyPr anchor="b"/>
          <a:lstStyle>
            <a:lvl1pPr marL="0" indent="0">
              <a:buNone/>
              <a:defRPr sz="4300" b="1"/>
            </a:lvl1pPr>
            <a:lvl2pPr marL="819141" indent="0">
              <a:buNone/>
              <a:defRPr sz="3600" b="1"/>
            </a:lvl2pPr>
            <a:lvl3pPr marL="1638281" indent="0">
              <a:buNone/>
              <a:defRPr sz="3300" b="1"/>
            </a:lvl3pPr>
            <a:lvl4pPr marL="2457422" indent="0">
              <a:buNone/>
              <a:defRPr sz="2800" b="1"/>
            </a:lvl4pPr>
            <a:lvl5pPr marL="3276562" indent="0">
              <a:buNone/>
              <a:defRPr sz="2800" b="1"/>
            </a:lvl5pPr>
            <a:lvl6pPr marL="4095701" indent="0">
              <a:buNone/>
              <a:defRPr sz="2800" b="1"/>
            </a:lvl6pPr>
            <a:lvl7pPr marL="4914841" indent="0">
              <a:buNone/>
              <a:defRPr sz="2800" b="1"/>
            </a:lvl7pPr>
            <a:lvl8pPr marL="5733982" indent="0">
              <a:buNone/>
              <a:defRPr sz="2800" b="1"/>
            </a:lvl8pPr>
            <a:lvl9pPr marL="6553122" indent="0">
              <a:buNone/>
              <a:defRPr sz="2800" b="1"/>
            </a:lvl9pPr>
          </a:lstStyle>
          <a:p>
            <a:pPr lvl="0"/>
            <a:r>
              <a:rPr lang="en-US" smtClean="0"/>
              <a:t>Click to edit Master text styles</a:t>
            </a:r>
          </a:p>
        </p:txBody>
      </p:sp>
      <p:sp>
        <p:nvSpPr>
          <p:cNvPr id="4" name="Content Placeholder 3"/>
          <p:cNvSpPr>
            <a:spLocks noGrp="1"/>
          </p:cNvSpPr>
          <p:nvPr>
            <p:ph sz="half" idx="2"/>
          </p:nvPr>
        </p:nvSpPr>
        <p:spPr>
          <a:xfrm>
            <a:off x="1919925" y="12760779"/>
            <a:ext cx="16970893" cy="23184214"/>
          </a:xfrm>
        </p:spPr>
        <p:txBody>
          <a:bodyPr/>
          <a:lstStyle>
            <a:lvl1pPr>
              <a:defRPr sz="4300"/>
            </a:lvl1pPr>
            <a:lvl2pPr>
              <a:defRPr sz="3600"/>
            </a:lvl2pPr>
            <a:lvl3pPr>
              <a:defRPr sz="33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10414" y="9005897"/>
            <a:ext cx="16979229" cy="3754881"/>
          </a:xfrm>
        </p:spPr>
        <p:txBody>
          <a:bodyPr anchor="b"/>
          <a:lstStyle>
            <a:lvl1pPr marL="0" indent="0">
              <a:buNone/>
              <a:defRPr sz="4300" b="1"/>
            </a:lvl1pPr>
            <a:lvl2pPr marL="819141" indent="0">
              <a:buNone/>
              <a:defRPr sz="3600" b="1"/>
            </a:lvl2pPr>
            <a:lvl3pPr marL="1638281" indent="0">
              <a:buNone/>
              <a:defRPr sz="3300" b="1"/>
            </a:lvl3pPr>
            <a:lvl4pPr marL="2457422" indent="0">
              <a:buNone/>
              <a:defRPr sz="2800" b="1"/>
            </a:lvl4pPr>
            <a:lvl5pPr marL="3276562" indent="0">
              <a:buNone/>
              <a:defRPr sz="2800" b="1"/>
            </a:lvl5pPr>
            <a:lvl6pPr marL="4095701" indent="0">
              <a:buNone/>
              <a:defRPr sz="2800" b="1"/>
            </a:lvl6pPr>
            <a:lvl7pPr marL="4914841" indent="0">
              <a:buNone/>
              <a:defRPr sz="2800" b="1"/>
            </a:lvl7pPr>
            <a:lvl8pPr marL="5733982" indent="0">
              <a:buNone/>
              <a:defRPr sz="2800" b="1"/>
            </a:lvl8pPr>
            <a:lvl9pPr marL="6553122" indent="0">
              <a:buNone/>
              <a:defRPr sz="2800" b="1"/>
            </a:lvl9pPr>
          </a:lstStyle>
          <a:p>
            <a:pPr lvl="0"/>
            <a:r>
              <a:rPr lang="en-US" smtClean="0"/>
              <a:t>Click to edit Master text styles</a:t>
            </a:r>
          </a:p>
        </p:txBody>
      </p:sp>
      <p:sp>
        <p:nvSpPr>
          <p:cNvPr id="6" name="Content Placeholder 5"/>
          <p:cNvSpPr>
            <a:spLocks noGrp="1"/>
          </p:cNvSpPr>
          <p:nvPr>
            <p:ph sz="quarter" idx="4"/>
          </p:nvPr>
        </p:nvSpPr>
        <p:spPr>
          <a:xfrm>
            <a:off x="19510414" y="12760779"/>
            <a:ext cx="16979229" cy="23184214"/>
          </a:xfrm>
        </p:spPr>
        <p:txBody>
          <a:bodyPr/>
          <a:lstStyle>
            <a:lvl1pPr>
              <a:defRPr sz="4300"/>
            </a:lvl1pPr>
            <a:lvl2pPr>
              <a:defRPr sz="3600"/>
            </a:lvl2pPr>
            <a:lvl3pPr>
              <a:defRPr sz="33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A617D66-532B-4623-8F69-FD0F087E0CC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43BA826-DD44-4D46-8969-3EA4BF1C609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CD89221-11E2-4329-9639-3A8F87D0366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19924" y="1600920"/>
            <a:ext cx="12636480" cy="6819915"/>
          </a:xfrm>
        </p:spPr>
        <p:txBody>
          <a:bodyPr anchor="b"/>
          <a:lstStyle>
            <a:lvl1pPr algn="l">
              <a:defRPr sz="3600" b="1"/>
            </a:lvl1pPr>
          </a:lstStyle>
          <a:p>
            <a:r>
              <a:rPr lang="en-US" smtClean="0"/>
              <a:t>Click to edit Master title style</a:t>
            </a:r>
            <a:endParaRPr lang="en-US"/>
          </a:p>
        </p:txBody>
      </p:sp>
      <p:sp>
        <p:nvSpPr>
          <p:cNvPr id="3" name="Content Placeholder 2"/>
          <p:cNvSpPr>
            <a:spLocks noGrp="1"/>
          </p:cNvSpPr>
          <p:nvPr>
            <p:ph idx="1"/>
          </p:nvPr>
        </p:nvSpPr>
        <p:spPr>
          <a:xfrm>
            <a:off x="15017628" y="1600921"/>
            <a:ext cx="21472014" cy="34344072"/>
          </a:xfrm>
        </p:spPr>
        <p:txBody>
          <a:bodyPr/>
          <a:lstStyle>
            <a:lvl1pPr>
              <a:defRPr sz="5800"/>
            </a:lvl1pPr>
            <a:lvl2pPr>
              <a:defRPr sz="5100"/>
            </a:lvl2pPr>
            <a:lvl3pPr>
              <a:defRPr sz="4300"/>
            </a:lvl3pPr>
            <a:lvl4pPr>
              <a:defRPr sz="3600"/>
            </a:lvl4pPr>
            <a:lvl5pPr>
              <a:defRPr sz="3600"/>
            </a:lvl5pPr>
            <a:lvl6pPr>
              <a:defRPr sz="3600"/>
            </a:lvl6pPr>
            <a:lvl7pPr>
              <a:defRPr sz="3600"/>
            </a:lvl7pPr>
            <a:lvl8pPr>
              <a:defRPr sz="3600"/>
            </a:lvl8pPr>
            <a:lvl9pPr>
              <a:defRPr sz="3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19924" y="8420833"/>
            <a:ext cx="12636480" cy="27524159"/>
          </a:xfrm>
        </p:spPr>
        <p:txBody>
          <a:bodyPr/>
          <a:lstStyle>
            <a:lvl1pPr marL="0" indent="0">
              <a:buNone/>
              <a:defRPr sz="2500"/>
            </a:lvl1pPr>
            <a:lvl2pPr marL="819141" indent="0">
              <a:buNone/>
              <a:defRPr sz="2000"/>
            </a:lvl2pPr>
            <a:lvl3pPr marL="1638281" indent="0">
              <a:buNone/>
              <a:defRPr sz="1800"/>
            </a:lvl3pPr>
            <a:lvl4pPr marL="2457422" indent="0">
              <a:buNone/>
              <a:defRPr sz="1500"/>
            </a:lvl4pPr>
            <a:lvl5pPr marL="3276562" indent="0">
              <a:buNone/>
              <a:defRPr sz="1500"/>
            </a:lvl5pPr>
            <a:lvl6pPr marL="4095701" indent="0">
              <a:buNone/>
              <a:defRPr sz="1500"/>
            </a:lvl6pPr>
            <a:lvl7pPr marL="4914841" indent="0">
              <a:buNone/>
              <a:defRPr sz="1500"/>
            </a:lvl7pPr>
            <a:lvl8pPr marL="5733982" indent="0">
              <a:buNone/>
              <a:defRPr sz="1500"/>
            </a:lvl8pPr>
            <a:lvl9pPr marL="6553122" indent="0">
              <a:buNone/>
              <a:defRPr sz="15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C11C4F8-4B9B-45D4-AD93-043191A090E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9655" y="28167439"/>
            <a:ext cx="23044625" cy="3324089"/>
          </a:xfrm>
        </p:spPr>
        <p:txBody>
          <a:bodyPr anchor="b"/>
          <a:lstStyle>
            <a:lvl1pPr algn="l">
              <a:defRPr sz="3600" b="1"/>
            </a:lvl1pPr>
          </a:lstStyle>
          <a:p>
            <a:r>
              <a:rPr lang="en-US" smtClean="0"/>
              <a:t>Click to edit Master title style</a:t>
            </a:r>
            <a:endParaRPr lang="en-US"/>
          </a:p>
        </p:txBody>
      </p:sp>
      <p:sp>
        <p:nvSpPr>
          <p:cNvPr id="3" name="Picture Placeholder 2"/>
          <p:cNvSpPr>
            <a:spLocks noGrp="1"/>
          </p:cNvSpPr>
          <p:nvPr>
            <p:ph type="pic" idx="1"/>
          </p:nvPr>
        </p:nvSpPr>
        <p:spPr>
          <a:xfrm>
            <a:off x="7529655" y="3594792"/>
            <a:ext cx="23044625" cy="24144763"/>
          </a:xfrm>
        </p:spPr>
        <p:txBody>
          <a:bodyPr/>
          <a:lstStyle>
            <a:lvl1pPr marL="0" indent="0">
              <a:buNone/>
              <a:defRPr sz="5800"/>
            </a:lvl1pPr>
            <a:lvl2pPr marL="819141" indent="0">
              <a:buNone/>
              <a:defRPr sz="5100"/>
            </a:lvl2pPr>
            <a:lvl3pPr marL="1638281" indent="0">
              <a:buNone/>
              <a:defRPr sz="4300"/>
            </a:lvl3pPr>
            <a:lvl4pPr marL="2457422" indent="0">
              <a:buNone/>
              <a:defRPr sz="3600"/>
            </a:lvl4pPr>
            <a:lvl5pPr marL="3276562" indent="0">
              <a:buNone/>
              <a:defRPr sz="3600"/>
            </a:lvl5pPr>
            <a:lvl6pPr marL="4095701" indent="0">
              <a:buNone/>
              <a:defRPr sz="3600"/>
            </a:lvl6pPr>
            <a:lvl7pPr marL="4914841" indent="0">
              <a:buNone/>
              <a:defRPr sz="3600"/>
            </a:lvl7pPr>
            <a:lvl8pPr marL="5733982" indent="0">
              <a:buNone/>
              <a:defRPr sz="3600"/>
            </a:lvl8pPr>
            <a:lvl9pPr marL="6553122" indent="0">
              <a:buNone/>
              <a:defRPr sz="3600"/>
            </a:lvl9pPr>
          </a:lstStyle>
          <a:p>
            <a:pPr lvl="0"/>
            <a:endParaRPr lang="en-US" noProof="0" smtClean="0"/>
          </a:p>
        </p:txBody>
      </p:sp>
      <p:sp>
        <p:nvSpPr>
          <p:cNvPr id="4" name="Text Placeholder 3"/>
          <p:cNvSpPr>
            <a:spLocks noGrp="1"/>
          </p:cNvSpPr>
          <p:nvPr>
            <p:ph type="body" sz="half" idx="2"/>
          </p:nvPr>
        </p:nvSpPr>
        <p:spPr>
          <a:xfrm>
            <a:off x="7529655" y="31491527"/>
            <a:ext cx="23044625" cy="4724164"/>
          </a:xfrm>
        </p:spPr>
        <p:txBody>
          <a:bodyPr/>
          <a:lstStyle>
            <a:lvl1pPr marL="0" indent="0">
              <a:buNone/>
              <a:defRPr sz="2500"/>
            </a:lvl1pPr>
            <a:lvl2pPr marL="819141" indent="0">
              <a:buNone/>
              <a:defRPr sz="2000"/>
            </a:lvl2pPr>
            <a:lvl3pPr marL="1638281" indent="0">
              <a:buNone/>
              <a:defRPr sz="1800"/>
            </a:lvl3pPr>
            <a:lvl4pPr marL="2457422" indent="0">
              <a:buNone/>
              <a:defRPr sz="1500"/>
            </a:lvl4pPr>
            <a:lvl5pPr marL="3276562" indent="0">
              <a:buNone/>
              <a:defRPr sz="1500"/>
            </a:lvl5pPr>
            <a:lvl6pPr marL="4095701" indent="0">
              <a:buNone/>
              <a:defRPr sz="1500"/>
            </a:lvl6pPr>
            <a:lvl7pPr marL="4914841" indent="0">
              <a:buNone/>
              <a:defRPr sz="1500"/>
            </a:lvl7pPr>
            <a:lvl8pPr marL="5733982" indent="0">
              <a:buNone/>
              <a:defRPr sz="1500"/>
            </a:lvl8pPr>
            <a:lvl9pPr marL="6553122" indent="0">
              <a:buNone/>
              <a:defRPr sz="15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968AC3A-2998-4B59-B769-645D8B2A157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81276" y="3577327"/>
            <a:ext cx="32647018" cy="6706393"/>
          </a:xfrm>
          <a:prstGeom prst="rect">
            <a:avLst/>
          </a:prstGeom>
          <a:noFill/>
          <a:ln w="9525">
            <a:noFill/>
            <a:miter lim="800000"/>
            <a:headEnd/>
            <a:tailEnd/>
          </a:ln>
        </p:spPr>
        <p:txBody>
          <a:bodyPr vert="horz" wrap="square" lIns="449349" tIns="224674" rIns="449349" bIns="224674"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881276" y="11625582"/>
            <a:ext cx="32647018" cy="24141852"/>
          </a:xfrm>
          <a:prstGeom prst="rect">
            <a:avLst/>
          </a:prstGeom>
          <a:noFill/>
          <a:ln w="9525">
            <a:noFill/>
            <a:miter lim="800000"/>
            <a:headEnd/>
            <a:tailEnd/>
          </a:ln>
        </p:spPr>
        <p:txBody>
          <a:bodyPr vert="horz" wrap="square" lIns="449349" tIns="224674" rIns="449349" bIns="22467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881275" y="36661041"/>
            <a:ext cx="8001992" cy="2683721"/>
          </a:xfrm>
          <a:prstGeom prst="rect">
            <a:avLst/>
          </a:prstGeom>
          <a:noFill/>
          <a:ln w="9525">
            <a:noFill/>
            <a:miter lim="800000"/>
            <a:headEnd/>
            <a:tailEnd/>
          </a:ln>
          <a:effectLst/>
        </p:spPr>
        <p:txBody>
          <a:bodyPr vert="horz" wrap="square" lIns="449349" tIns="224674" rIns="449349" bIns="224674" numCol="1" anchor="t" anchorCtr="0" compatLnSpc="1">
            <a:prstTxWarp prst="textNoShape">
              <a:avLst/>
            </a:prstTxWarp>
          </a:bodyPr>
          <a:lstStyle>
            <a:lvl1pPr>
              <a:defRPr sz="6900">
                <a:ea typeface="+mn-ea"/>
              </a:defRPr>
            </a:lvl1pPr>
          </a:lstStyle>
          <a:p>
            <a:pPr>
              <a:defRPr/>
            </a:pPr>
            <a:endParaRPr lang="en-US"/>
          </a:p>
        </p:txBody>
      </p:sp>
      <p:sp>
        <p:nvSpPr>
          <p:cNvPr id="1029" name="Rectangle 5"/>
          <p:cNvSpPr>
            <a:spLocks noGrp="1" noChangeArrowheads="1"/>
          </p:cNvSpPr>
          <p:nvPr>
            <p:ph type="ftr" sz="quarter" idx="3"/>
          </p:nvPr>
        </p:nvSpPr>
        <p:spPr bwMode="auto">
          <a:xfrm>
            <a:off x="13122716" y="36661041"/>
            <a:ext cx="12164139" cy="2683721"/>
          </a:xfrm>
          <a:prstGeom prst="rect">
            <a:avLst/>
          </a:prstGeom>
          <a:noFill/>
          <a:ln w="9525">
            <a:noFill/>
            <a:miter lim="800000"/>
            <a:headEnd/>
            <a:tailEnd/>
          </a:ln>
          <a:effectLst/>
        </p:spPr>
        <p:txBody>
          <a:bodyPr vert="horz" wrap="square" lIns="449349" tIns="224674" rIns="449349" bIns="224674" numCol="1" anchor="t" anchorCtr="0" compatLnSpc="1">
            <a:prstTxWarp prst="textNoShape">
              <a:avLst/>
            </a:prstTxWarp>
          </a:bodyPr>
          <a:lstStyle>
            <a:lvl1pPr algn="ctr">
              <a:defRPr sz="6900">
                <a:ea typeface="+mn-ea"/>
              </a:defRPr>
            </a:lvl1pPr>
          </a:lstStyle>
          <a:p>
            <a:pPr>
              <a:defRPr/>
            </a:pPr>
            <a:endParaRPr lang="en-US"/>
          </a:p>
        </p:txBody>
      </p:sp>
      <p:sp>
        <p:nvSpPr>
          <p:cNvPr id="1030" name="Rectangle 6"/>
          <p:cNvSpPr>
            <a:spLocks noGrp="1" noChangeArrowheads="1"/>
          </p:cNvSpPr>
          <p:nvPr>
            <p:ph type="sldNum" sz="quarter" idx="4"/>
          </p:nvPr>
        </p:nvSpPr>
        <p:spPr bwMode="auto">
          <a:xfrm>
            <a:off x="27526298" y="36661041"/>
            <a:ext cx="8001992" cy="2683721"/>
          </a:xfrm>
          <a:prstGeom prst="rect">
            <a:avLst/>
          </a:prstGeom>
          <a:noFill/>
          <a:ln w="9525">
            <a:noFill/>
            <a:miter lim="800000"/>
            <a:headEnd/>
            <a:tailEnd/>
          </a:ln>
          <a:effectLst/>
        </p:spPr>
        <p:txBody>
          <a:bodyPr vert="horz" wrap="square" lIns="449349" tIns="224674" rIns="449349" bIns="224674" numCol="1" anchor="t" anchorCtr="0" compatLnSpc="1">
            <a:prstTxWarp prst="textNoShape">
              <a:avLst/>
            </a:prstTxWarp>
          </a:bodyPr>
          <a:lstStyle>
            <a:lvl1pPr algn="r">
              <a:defRPr sz="6900"/>
            </a:lvl1pPr>
          </a:lstStyle>
          <a:p>
            <a:pPr>
              <a:defRPr/>
            </a:pPr>
            <a:fld id="{EADD12CE-B1EA-40B0-8E04-3FC611093CD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3896" rtl="0" eaLnBrk="0" fontAlgn="base" hangingPunct="0">
        <a:spcBef>
          <a:spcPct val="0"/>
        </a:spcBef>
        <a:spcAft>
          <a:spcPct val="0"/>
        </a:spcAft>
        <a:defRPr sz="21600">
          <a:solidFill>
            <a:schemeClr val="tx2"/>
          </a:solidFill>
          <a:latin typeface="+mj-lt"/>
          <a:ea typeface="ＭＳ Ｐゴシック" charset="-128"/>
          <a:cs typeface="ＭＳ Ｐゴシック" charset="-128"/>
        </a:defRPr>
      </a:lvl1pPr>
      <a:lvl2pPr algn="ctr" defTabSz="4493896" rtl="0" eaLnBrk="0" fontAlgn="base" hangingPunct="0">
        <a:spcBef>
          <a:spcPct val="0"/>
        </a:spcBef>
        <a:spcAft>
          <a:spcPct val="0"/>
        </a:spcAft>
        <a:defRPr sz="21600">
          <a:solidFill>
            <a:schemeClr val="tx2"/>
          </a:solidFill>
          <a:latin typeface="Times" pitchFamily="-112" charset="0"/>
          <a:ea typeface="ＭＳ Ｐゴシック" charset="-128"/>
          <a:cs typeface="ＭＳ Ｐゴシック" charset="-128"/>
        </a:defRPr>
      </a:lvl2pPr>
      <a:lvl3pPr algn="ctr" defTabSz="4493896" rtl="0" eaLnBrk="0" fontAlgn="base" hangingPunct="0">
        <a:spcBef>
          <a:spcPct val="0"/>
        </a:spcBef>
        <a:spcAft>
          <a:spcPct val="0"/>
        </a:spcAft>
        <a:defRPr sz="21600">
          <a:solidFill>
            <a:schemeClr val="tx2"/>
          </a:solidFill>
          <a:latin typeface="Times" pitchFamily="-112" charset="0"/>
          <a:ea typeface="ＭＳ Ｐゴシック" charset="-128"/>
          <a:cs typeface="ＭＳ Ｐゴシック" charset="-128"/>
        </a:defRPr>
      </a:lvl3pPr>
      <a:lvl4pPr algn="ctr" defTabSz="4493896" rtl="0" eaLnBrk="0" fontAlgn="base" hangingPunct="0">
        <a:spcBef>
          <a:spcPct val="0"/>
        </a:spcBef>
        <a:spcAft>
          <a:spcPct val="0"/>
        </a:spcAft>
        <a:defRPr sz="21600">
          <a:solidFill>
            <a:schemeClr val="tx2"/>
          </a:solidFill>
          <a:latin typeface="Times" pitchFamily="-112" charset="0"/>
          <a:ea typeface="ＭＳ Ｐゴシック" charset="-128"/>
          <a:cs typeface="ＭＳ Ｐゴシック" charset="-128"/>
        </a:defRPr>
      </a:lvl4pPr>
      <a:lvl5pPr algn="ctr" defTabSz="4493896" rtl="0" eaLnBrk="0" fontAlgn="base" hangingPunct="0">
        <a:spcBef>
          <a:spcPct val="0"/>
        </a:spcBef>
        <a:spcAft>
          <a:spcPct val="0"/>
        </a:spcAft>
        <a:defRPr sz="21600">
          <a:solidFill>
            <a:schemeClr val="tx2"/>
          </a:solidFill>
          <a:latin typeface="Times" pitchFamily="-112" charset="0"/>
          <a:ea typeface="ＭＳ Ｐゴシック" charset="-128"/>
          <a:cs typeface="ＭＳ Ｐゴシック" charset="-128"/>
        </a:defRPr>
      </a:lvl5pPr>
      <a:lvl6pPr marL="819141" algn="ctr" defTabSz="4493896" rtl="0" fontAlgn="base">
        <a:spcBef>
          <a:spcPct val="0"/>
        </a:spcBef>
        <a:spcAft>
          <a:spcPct val="0"/>
        </a:spcAft>
        <a:defRPr sz="21600">
          <a:solidFill>
            <a:schemeClr val="tx2"/>
          </a:solidFill>
          <a:latin typeface="Times" pitchFamily="-112" charset="0"/>
        </a:defRPr>
      </a:lvl6pPr>
      <a:lvl7pPr marL="1638281" algn="ctr" defTabSz="4493896" rtl="0" fontAlgn="base">
        <a:spcBef>
          <a:spcPct val="0"/>
        </a:spcBef>
        <a:spcAft>
          <a:spcPct val="0"/>
        </a:spcAft>
        <a:defRPr sz="21600">
          <a:solidFill>
            <a:schemeClr val="tx2"/>
          </a:solidFill>
          <a:latin typeface="Times" pitchFamily="-112" charset="0"/>
        </a:defRPr>
      </a:lvl7pPr>
      <a:lvl8pPr marL="2457422" algn="ctr" defTabSz="4493896" rtl="0" fontAlgn="base">
        <a:spcBef>
          <a:spcPct val="0"/>
        </a:spcBef>
        <a:spcAft>
          <a:spcPct val="0"/>
        </a:spcAft>
        <a:defRPr sz="21600">
          <a:solidFill>
            <a:schemeClr val="tx2"/>
          </a:solidFill>
          <a:latin typeface="Times" pitchFamily="-112" charset="0"/>
        </a:defRPr>
      </a:lvl8pPr>
      <a:lvl9pPr marL="3276562" algn="ctr" defTabSz="4493896" rtl="0" fontAlgn="base">
        <a:spcBef>
          <a:spcPct val="0"/>
        </a:spcBef>
        <a:spcAft>
          <a:spcPct val="0"/>
        </a:spcAft>
        <a:defRPr sz="21600">
          <a:solidFill>
            <a:schemeClr val="tx2"/>
          </a:solidFill>
          <a:latin typeface="Times" pitchFamily="-112" charset="0"/>
        </a:defRPr>
      </a:lvl9pPr>
    </p:titleStyle>
    <p:bodyStyle>
      <a:lvl1pPr marL="1683789" indent="-1683789" algn="l" defTabSz="4493896" rtl="0" eaLnBrk="0" fontAlgn="base" hangingPunct="0">
        <a:spcBef>
          <a:spcPct val="20000"/>
        </a:spcBef>
        <a:spcAft>
          <a:spcPct val="0"/>
        </a:spcAft>
        <a:buChar char="•"/>
        <a:defRPr sz="15700">
          <a:solidFill>
            <a:schemeClr val="tx1"/>
          </a:solidFill>
          <a:latin typeface="+mn-lt"/>
          <a:ea typeface="ＭＳ Ｐゴシック" charset="-128"/>
          <a:cs typeface="ＭＳ Ｐゴシック" charset="-128"/>
        </a:defRPr>
      </a:lvl1pPr>
      <a:lvl2pPr marL="3652000" indent="-1405052" algn="l" defTabSz="4493896" rtl="0" eaLnBrk="0" fontAlgn="base" hangingPunct="0">
        <a:spcBef>
          <a:spcPct val="20000"/>
        </a:spcBef>
        <a:spcAft>
          <a:spcPct val="0"/>
        </a:spcAft>
        <a:buChar char="–"/>
        <a:defRPr sz="13700">
          <a:solidFill>
            <a:schemeClr val="tx1"/>
          </a:solidFill>
          <a:latin typeface="+mn-lt"/>
          <a:ea typeface="ＭＳ Ｐゴシック" pitchFamily="-112" charset="-128"/>
        </a:defRPr>
      </a:lvl2pPr>
      <a:lvl3pPr marL="5617370" indent="-1123474" algn="l" defTabSz="4493896" rtl="0" eaLnBrk="0" fontAlgn="base" hangingPunct="0">
        <a:spcBef>
          <a:spcPct val="20000"/>
        </a:spcBef>
        <a:spcAft>
          <a:spcPct val="0"/>
        </a:spcAft>
        <a:buChar char="•"/>
        <a:defRPr sz="11900">
          <a:solidFill>
            <a:schemeClr val="tx1"/>
          </a:solidFill>
          <a:latin typeface="+mn-lt"/>
          <a:ea typeface="ＭＳ Ｐゴシック" charset="-128"/>
          <a:cs typeface="Geneva" charset="0"/>
        </a:defRPr>
      </a:lvl3pPr>
      <a:lvl4pPr marL="7864318" indent="-1123474" algn="l" defTabSz="4493896" rtl="0" eaLnBrk="0" fontAlgn="base" hangingPunct="0">
        <a:spcBef>
          <a:spcPct val="20000"/>
        </a:spcBef>
        <a:spcAft>
          <a:spcPct val="0"/>
        </a:spcAft>
        <a:buChar char="–"/>
        <a:defRPr sz="9900">
          <a:solidFill>
            <a:schemeClr val="tx1"/>
          </a:solidFill>
          <a:latin typeface="+mn-lt"/>
          <a:ea typeface="ＭＳ Ｐゴシック" charset="-128"/>
          <a:cs typeface="Geneva" charset="0"/>
        </a:defRPr>
      </a:lvl4pPr>
      <a:lvl5pPr marL="10111263" indent="-1123474" algn="l" defTabSz="4493896" rtl="0" eaLnBrk="0" fontAlgn="base" hangingPunct="0">
        <a:spcBef>
          <a:spcPct val="20000"/>
        </a:spcBef>
        <a:spcAft>
          <a:spcPct val="0"/>
        </a:spcAft>
        <a:buChar char="»"/>
        <a:defRPr sz="9900">
          <a:solidFill>
            <a:schemeClr val="tx1"/>
          </a:solidFill>
          <a:latin typeface="+mn-lt"/>
          <a:ea typeface="ＭＳ Ｐゴシック" charset="-128"/>
          <a:cs typeface="Geneva" charset="0"/>
        </a:defRPr>
      </a:lvl5pPr>
      <a:lvl6pPr marL="10930404" indent="-1123474" algn="l" defTabSz="4493896" rtl="0" fontAlgn="base">
        <a:spcBef>
          <a:spcPct val="20000"/>
        </a:spcBef>
        <a:spcAft>
          <a:spcPct val="0"/>
        </a:spcAft>
        <a:buChar char="»"/>
        <a:defRPr sz="9900">
          <a:solidFill>
            <a:schemeClr val="tx1"/>
          </a:solidFill>
          <a:latin typeface="+mn-lt"/>
          <a:ea typeface="ＭＳ Ｐゴシック" pitchFamily="-112" charset="-128"/>
        </a:defRPr>
      </a:lvl6pPr>
      <a:lvl7pPr marL="11749544" indent="-1123474" algn="l" defTabSz="4493896" rtl="0" fontAlgn="base">
        <a:spcBef>
          <a:spcPct val="20000"/>
        </a:spcBef>
        <a:spcAft>
          <a:spcPct val="0"/>
        </a:spcAft>
        <a:buChar char="»"/>
        <a:defRPr sz="9900">
          <a:solidFill>
            <a:schemeClr val="tx1"/>
          </a:solidFill>
          <a:latin typeface="+mn-lt"/>
          <a:ea typeface="ＭＳ Ｐゴシック" pitchFamily="-112" charset="-128"/>
        </a:defRPr>
      </a:lvl7pPr>
      <a:lvl8pPr marL="12568685" indent="-1123474" algn="l" defTabSz="4493896" rtl="0" fontAlgn="base">
        <a:spcBef>
          <a:spcPct val="20000"/>
        </a:spcBef>
        <a:spcAft>
          <a:spcPct val="0"/>
        </a:spcAft>
        <a:buChar char="»"/>
        <a:defRPr sz="9900">
          <a:solidFill>
            <a:schemeClr val="tx1"/>
          </a:solidFill>
          <a:latin typeface="+mn-lt"/>
          <a:ea typeface="ＭＳ Ｐゴシック" pitchFamily="-112" charset="-128"/>
        </a:defRPr>
      </a:lvl8pPr>
      <a:lvl9pPr marL="13387826" indent="-1123474" algn="l" defTabSz="4493896" rtl="0" fontAlgn="base">
        <a:spcBef>
          <a:spcPct val="20000"/>
        </a:spcBef>
        <a:spcAft>
          <a:spcPct val="0"/>
        </a:spcAft>
        <a:buChar char="»"/>
        <a:defRPr sz="9900">
          <a:solidFill>
            <a:schemeClr val="tx1"/>
          </a:solidFill>
          <a:latin typeface="+mn-lt"/>
          <a:ea typeface="ＭＳ Ｐゴシック" pitchFamily="-112" charset="-128"/>
        </a:defRPr>
      </a:lvl9pPr>
    </p:bodyStyle>
    <p:otherStyle>
      <a:defPPr>
        <a:defRPr lang="en-US"/>
      </a:defPPr>
      <a:lvl1pPr marL="0" algn="l" defTabSz="819141" rtl="0" eaLnBrk="1" latinLnBrk="0" hangingPunct="1">
        <a:defRPr sz="3300" kern="1200">
          <a:solidFill>
            <a:schemeClr val="tx1"/>
          </a:solidFill>
          <a:latin typeface="+mn-lt"/>
          <a:ea typeface="+mn-ea"/>
          <a:cs typeface="+mn-cs"/>
        </a:defRPr>
      </a:lvl1pPr>
      <a:lvl2pPr marL="819141" algn="l" defTabSz="819141" rtl="0" eaLnBrk="1" latinLnBrk="0" hangingPunct="1">
        <a:defRPr sz="3300" kern="1200">
          <a:solidFill>
            <a:schemeClr val="tx1"/>
          </a:solidFill>
          <a:latin typeface="+mn-lt"/>
          <a:ea typeface="+mn-ea"/>
          <a:cs typeface="+mn-cs"/>
        </a:defRPr>
      </a:lvl2pPr>
      <a:lvl3pPr marL="1638281" algn="l" defTabSz="819141" rtl="0" eaLnBrk="1" latinLnBrk="0" hangingPunct="1">
        <a:defRPr sz="3300" kern="1200">
          <a:solidFill>
            <a:schemeClr val="tx1"/>
          </a:solidFill>
          <a:latin typeface="+mn-lt"/>
          <a:ea typeface="+mn-ea"/>
          <a:cs typeface="+mn-cs"/>
        </a:defRPr>
      </a:lvl3pPr>
      <a:lvl4pPr marL="2457422" algn="l" defTabSz="819141" rtl="0" eaLnBrk="1" latinLnBrk="0" hangingPunct="1">
        <a:defRPr sz="3300" kern="1200">
          <a:solidFill>
            <a:schemeClr val="tx1"/>
          </a:solidFill>
          <a:latin typeface="+mn-lt"/>
          <a:ea typeface="+mn-ea"/>
          <a:cs typeface="+mn-cs"/>
        </a:defRPr>
      </a:lvl4pPr>
      <a:lvl5pPr marL="3276562" algn="l" defTabSz="819141" rtl="0" eaLnBrk="1" latinLnBrk="0" hangingPunct="1">
        <a:defRPr sz="3300" kern="1200">
          <a:solidFill>
            <a:schemeClr val="tx1"/>
          </a:solidFill>
          <a:latin typeface="+mn-lt"/>
          <a:ea typeface="+mn-ea"/>
          <a:cs typeface="+mn-cs"/>
        </a:defRPr>
      </a:lvl5pPr>
      <a:lvl6pPr marL="4095701" algn="l" defTabSz="819141" rtl="0" eaLnBrk="1" latinLnBrk="0" hangingPunct="1">
        <a:defRPr sz="3300" kern="1200">
          <a:solidFill>
            <a:schemeClr val="tx1"/>
          </a:solidFill>
          <a:latin typeface="+mn-lt"/>
          <a:ea typeface="+mn-ea"/>
          <a:cs typeface="+mn-cs"/>
        </a:defRPr>
      </a:lvl6pPr>
      <a:lvl7pPr marL="4914841" algn="l" defTabSz="819141" rtl="0" eaLnBrk="1" latinLnBrk="0" hangingPunct="1">
        <a:defRPr sz="3300" kern="1200">
          <a:solidFill>
            <a:schemeClr val="tx1"/>
          </a:solidFill>
          <a:latin typeface="+mn-lt"/>
          <a:ea typeface="+mn-ea"/>
          <a:cs typeface="+mn-cs"/>
        </a:defRPr>
      </a:lvl7pPr>
      <a:lvl8pPr marL="5733982" algn="l" defTabSz="819141" rtl="0" eaLnBrk="1" latinLnBrk="0" hangingPunct="1">
        <a:defRPr sz="3300" kern="1200">
          <a:solidFill>
            <a:schemeClr val="tx1"/>
          </a:solidFill>
          <a:latin typeface="+mn-lt"/>
          <a:ea typeface="+mn-ea"/>
          <a:cs typeface="+mn-cs"/>
        </a:defRPr>
      </a:lvl8pPr>
      <a:lvl9pPr marL="6553122" algn="l" defTabSz="819141" rtl="0" eaLnBrk="1" latinLnBrk="0" hangingPunct="1">
        <a:defRPr sz="3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 name="Text Box 11"/>
          <p:cNvSpPr txBox="1">
            <a:spLocks noChangeArrowheads="1"/>
          </p:cNvSpPr>
          <p:nvPr/>
        </p:nvSpPr>
        <p:spPr bwMode="auto">
          <a:xfrm>
            <a:off x="25699202" y="19222055"/>
            <a:ext cx="12601562" cy="9396000"/>
          </a:xfrm>
          <a:prstGeom prst="rect">
            <a:avLst/>
          </a:prstGeom>
          <a:solidFill>
            <a:schemeClr val="bg1">
              <a:lumMod val="95000"/>
            </a:schemeClr>
          </a:solidFill>
          <a:ln w="25400">
            <a:solidFill>
              <a:srgbClr val="FF0000"/>
            </a:solidFill>
            <a:miter lim="800000"/>
            <a:headEnd/>
            <a:tailEnd/>
          </a:ln>
        </p:spPr>
        <p:txBody>
          <a:bodyPr wrap="square" lIns="163829" tIns="0" rIns="163829" bIns="0">
            <a:spAutoFit/>
          </a:bodyPr>
          <a:lstStyle/>
          <a:p>
            <a:r>
              <a:rPr lang="en-US" sz="4100" b="1" dirty="0" smtClean="0"/>
              <a:t>Slice Thickness Interpolation: </a:t>
            </a:r>
            <a:r>
              <a:rPr lang="en-US" sz="4100" dirty="0" smtClean="0"/>
              <a:t>The effect of interpolated slice thickness on the 2D </a:t>
            </a:r>
            <a:r>
              <a:rPr lang="en-US" sz="4100" dirty="0" err="1" smtClean="0"/>
              <a:t>vs</a:t>
            </a:r>
            <a:r>
              <a:rPr lang="en-US" sz="4100" dirty="0" smtClean="0"/>
              <a:t> 3D gamma results are shown in Table 3 for the QA data set only.  Although the 3D values are, again, better than the 2D, the change with interpolated thickness is approximately 1%.</a:t>
            </a:r>
            <a:endParaRPr lang="en-US" sz="4100" dirty="0"/>
          </a:p>
          <a:p>
            <a:endParaRPr lang="en-US" sz="4600" dirty="0">
              <a:solidFill>
                <a:srgbClr val="F90A12"/>
              </a:solidFill>
              <a:latin typeface="Arial Black" pitchFamily="34" charset="0"/>
            </a:endParaRPr>
          </a:p>
          <a:p>
            <a:endParaRPr lang="en-US" sz="3300" dirty="0">
              <a:latin typeface="Arial" pitchFamily="34" charset="0"/>
            </a:endParaRPr>
          </a:p>
        </p:txBody>
      </p:sp>
      <p:sp>
        <p:nvSpPr>
          <p:cNvPr id="40" name="Text Box 11"/>
          <p:cNvSpPr txBox="1">
            <a:spLocks noChangeArrowheads="1"/>
          </p:cNvSpPr>
          <p:nvPr/>
        </p:nvSpPr>
        <p:spPr bwMode="auto">
          <a:xfrm>
            <a:off x="25723771" y="5239365"/>
            <a:ext cx="12601562" cy="13392000"/>
          </a:xfrm>
          <a:prstGeom prst="rect">
            <a:avLst/>
          </a:prstGeom>
          <a:solidFill>
            <a:schemeClr val="bg1">
              <a:lumMod val="95000"/>
            </a:schemeClr>
          </a:solidFill>
          <a:ln w="25400">
            <a:solidFill>
              <a:srgbClr val="FF0000"/>
            </a:solidFill>
            <a:miter lim="800000"/>
            <a:headEnd/>
            <a:tailEnd/>
          </a:ln>
        </p:spPr>
        <p:txBody>
          <a:bodyPr wrap="square" lIns="163829" tIns="0" rIns="163829" bIns="0">
            <a:spAutoFit/>
          </a:bodyPr>
          <a:lstStyle/>
          <a:p>
            <a:r>
              <a:rPr lang="en-US" sz="4100" b="1" dirty="0" smtClean="0">
                <a:latin typeface="+mj-lt"/>
              </a:rPr>
              <a:t>  </a:t>
            </a:r>
          </a:p>
          <a:p>
            <a:r>
              <a:rPr lang="en-US" sz="4100" dirty="0" smtClean="0"/>
              <a:t>.</a:t>
            </a:r>
            <a:endParaRPr lang="en-US" sz="4100" dirty="0"/>
          </a:p>
          <a:p>
            <a:endParaRPr lang="en-US" sz="4600" dirty="0">
              <a:solidFill>
                <a:srgbClr val="F90A12"/>
              </a:solidFill>
              <a:latin typeface="Arial Black" pitchFamily="34" charset="0"/>
            </a:endParaRPr>
          </a:p>
          <a:p>
            <a:endParaRPr lang="en-US" sz="3300" dirty="0">
              <a:latin typeface="Arial" pitchFamily="34" charset="0"/>
            </a:endParaRPr>
          </a:p>
        </p:txBody>
      </p:sp>
      <p:sp>
        <p:nvSpPr>
          <p:cNvPr id="2050" name="Text Box 7"/>
          <p:cNvSpPr txBox="1">
            <a:spLocks noChangeArrowheads="1"/>
          </p:cNvSpPr>
          <p:nvPr/>
        </p:nvSpPr>
        <p:spPr bwMode="auto">
          <a:xfrm>
            <a:off x="210432" y="5265249"/>
            <a:ext cx="12601562" cy="17404765"/>
          </a:xfrm>
          <a:prstGeom prst="rect">
            <a:avLst/>
          </a:prstGeom>
          <a:solidFill>
            <a:schemeClr val="bg1">
              <a:lumMod val="95000"/>
            </a:schemeClr>
          </a:solidFill>
          <a:ln w="25400">
            <a:solidFill>
              <a:srgbClr val="FF0000"/>
            </a:solidFill>
            <a:miter lim="800000"/>
            <a:headEnd/>
            <a:tailEnd/>
          </a:ln>
          <a:effectLst/>
        </p:spPr>
        <p:txBody>
          <a:bodyPr wrap="square" lIns="163829" tIns="0" rIns="163829" bIns="0">
            <a:spAutoFit/>
          </a:bodyPr>
          <a:lstStyle/>
          <a:p>
            <a:r>
              <a:rPr lang="en-US" sz="5100" dirty="0" smtClean="0">
                <a:solidFill>
                  <a:srgbClr val="F90A12"/>
                </a:solidFill>
                <a:latin typeface="Arial Black" pitchFamily="34" charset="0"/>
              </a:rPr>
              <a:t>Introduction</a:t>
            </a:r>
          </a:p>
          <a:p>
            <a:endParaRPr lang="en-US" sz="2800" dirty="0">
              <a:solidFill>
                <a:srgbClr val="F90A12"/>
              </a:solidFill>
              <a:latin typeface="Arial Black" pitchFamily="34" charset="0"/>
            </a:endParaRPr>
          </a:p>
          <a:p>
            <a:r>
              <a:rPr lang="en-US" sz="4100" dirty="0"/>
              <a:t>T</a:t>
            </a:r>
            <a:r>
              <a:rPr lang="en-US" sz="4100" dirty="0" smtClean="0"/>
              <a:t>echnological advancements in the field of radiation physics have led to the use of new 3D dosimeters and metrics for quality assurance (QA) </a:t>
            </a:r>
            <a:r>
              <a:rPr lang="en-US" sz="4100" baseline="30000" dirty="0" smtClean="0"/>
              <a:t>1,2,3</a:t>
            </a:r>
            <a:endParaRPr lang="en-US" sz="4100" dirty="0" smtClean="0"/>
          </a:p>
          <a:p>
            <a:endParaRPr lang="en-US" sz="2800" dirty="0"/>
          </a:p>
          <a:p>
            <a:r>
              <a:rPr lang="en-US" sz="4100" dirty="0" smtClean="0"/>
              <a:t>The 3D gamma metric is an extension of the 2D gamma metric (first introduced by Low et al</a:t>
            </a:r>
            <a:r>
              <a:rPr lang="en-US" sz="4100" baseline="30000" dirty="0" smtClean="0"/>
              <a:t>4</a:t>
            </a:r>
            <a:r>
              <a:rPr lang="en-US" sz="4100" dirty="0" smtClean="0"/>
              <a:t> in 1998).  It extends the analysis into a third dimensional axes thereby providing full volumetric γ assessment as an alternative to single plane analysis.  Algorithms and methods for practical computation of 3D gamma have been explored in the literature</a:t>
            </a:r>
            <a:r>
              <a:rPr lang="en-US" sz="4100" baseline="30000" dirty="0" smtClean="0"/>
              <a:t>3,5</a:t>
            </a:r>
            <a:r>
              <a:rPr lang="en-US" sz="4100" dirty="0" smtClean="0"/>
              <a:t>, but to-date there has been no research to show how 2D acceptance criteria translates to 3D gamma for clinically relevant scenarios.  </a:t>
            </a:r>
          </a:p>
          <a:p>
            <a:endParaRPr lang="en-US" sz="2800" dirty="0" smtClean="0"/>
          </a:p>
          <a:p>
            <a:r>
              <a:rPr lang="en-US" sz="4100" b="1" dirty="0" smtClean="0"/>
              <a:t>The objective of this study </a:t>
            </a:r>
            <a:r>
              <a:rPr lang="en-US" sz="4100" dirty="0" smtClean="0"/>
              <a:t>was to establish 3D acceptance criteria equivalent to 2D.  To accomplish this, we compared 2D and 3D gamma results (γ indices and percentage of pixels passing) for a variety of acceptance criteria, interpolated slice thickness, and dose-thresholds. Gamma was calculated for these plans by comparing the treatment planning system (TPS)-calculated (evaluated) and Monte Carlo-calculated dose distributions (reference).  These analysis were completed for 50 clinical plans and the corresponding IMRT QA plans. </a:t>
            </a:r>
          </a:p>
          <a:p>
            <a:endParaRPr lang="en-US" sz="5100" dirty="0">
              <a:solidFill>
                <a:srgbClr val="F90A12"/>
              </a:solidFill>
              <a:latin typeface="Arial Black" pitchFamily="34" charset="0"/>
            </a:endParaRPr>
          </a:p>
          <a:p>
            <a:endParaRPr lang="en-US" dirty="0"/>
          </a:p>
        </p:txBody>
      </p:sp>
      <p:sp>
        <p:nvSpPr>
          <p:cNvPr id="2051" name="Text Box 9"/>
          <p:cNvSpPr txBox="1">
            <a:spLocks noChangeArrowheads="1"/>
          </p:cNvSpPr>
          <p:nvPr/>
        </p:nvSpPr>
        <p:spPr bwMode="auto">
          <a:xfrm>
            <a:off x="12978089" y="5234690"/>
            <a:ext cx="12538555" cy="34812000"/>
          </a:xfrm>
          <a:prstGeom prst="rect">
            <a:avLst/>
          </a:prstGeom>
          <a:solidFill>
            <a:schemeClr val="bg1">
              <a:lumMod val="95000"/>
            </a:schemeClr>
          </a:solidFill>
          <a:ln w="25400">
            <a:solidFill>
              <a:srgbClr val="FF0000"/>
            </a:solidFill>
            <a:miter lim="800000"/>
            <a:headEnd/>
            <a:tailEnd/>
          </a:ln>
        </p:spPr>
        <p:txBody>
          <a:bodyPr wrap="square" lIns="163829" tIns="0" rIns="163829" bIns="0">
            <a:spAutoFit/>
          </a:bodyPr>
          <a:lstStyle/>
          <a:p>
            <a:r>
              <a:rPr lang="en-US" sz="5100" dirty="0" smtClean="0">
                <a:solidFill>
                  <a:srgbClr val="F90A12"/>
                </a:solidFill>
                <a:latin typeface="Arial Black" pitchFamily="34" charset="0"/>
              </a:rPr>
              <a:t>Results</a:t>
            </a:r>
          </a:p>
          <a:p>
            <a:endParaRPr lang="en-US" sz="2800" dirty="0" smtClean="0">
              <a:solidFill>
                <a:srgbClr val="F90A12"/>
              </a:solidFill>
              <a:latin typeface="Arial Black" pitchFamily="34" charset="0"/>
            </a:endParaRPr>
          </a:p>
          <a:p>
            <a:r>
              <a:rPr lang="en-US" sz="4100" b="1" dirty="0" smtClean="0">
                <a:latin typeface="+mj-lt"/>
              </a:rPr>
              <a:t>2D </a:t>
            </a:r>
            <a:r>
              <a:rPr lang="en-US" sz="4100" b="1" dirty="0" err="1" smtClean="0">
                <a:latin typeface="+mj-lt"/>
              </a:rPr>
              <a:t>vs</a:t>
            </a:r>
            <a:r>
              <a:rPr lang="en-US" sz="4100" b="1" dirty="0" smtClean="0">
                <a:latin typeface="+mj-lt"/>
              </a:rPr>
              <a:t> 3D Gamma:  </a:t>
            </a:r>
            <a:r>
              <a:rPr lang="en-US" sz="4100" dirty="0" smtClean="0">
                <a:latin typeface="+mj-lt"/>
              </a:rPr>
              <a:t>The results of the 50 QA and 50 Clinical gamma comparisons for a variety of acceptance criteria are shown in Table 1.  As expected, for each acceptance criteria, the 3D results show better gamma agreement.  The difference between the 2D and 3D results increased as the acceptance criteria tightened.  This difference was more pronounced for the clinical comparisons than QA (1.8% </a:t>
            </a:r>
            <a:r>
              <a:rPr lang="en-US" sz="4100" dirty="0" err="1" smtClean="0">
                <a:latin typeface="+mj-lt"/>
              </a:rPr>
              <a:t>vs</a:t>
            </a:r>
            <a:r>
              <a:rPr lang="en-US" sz="4100" dirty="0" smtClean="0">
                <a:latin typeface="+mj-lt"/>
              </a:rPr>
              <a:t> 2.1% at 1%/1mm).     </a:t>
            </a:r>
            <a:endParaRPr lang="en-US" sz="4100" b="1" dirty="0" smtClean="0">
              <a:latin typeface="+mj-lt"/>
            </a:endParaRPr>
          </a:p>
          <a:p>
            <a:endParaRPr lang="en-US" sz="3600" dirty="0">
              <a:solidFill>
                <a:srgbClr val="F90A12"/>
              </a:solidFill>
              <a:latin typeface="Arial Black" pitchFamily="34" charset="0"/>
            </a:endParaRPr>
          </a:p>
          <a:p>
            <a:endParaRPr lang="en-US" sz="4100" dirty="0">
              <a:latin typeface="Arial Black" pitchFamily="34" charset="0"/>
            </a:endParaRPr>
          </a:p>
          <a:p>
            <a:endParaRPr lang="en-US" sz="5100" dirty="0">
              <a:solidFill>
                <a:srgbClr val="F90A12"/>
              </a:solidFill>
              <a:latin typeface="Arial Black" pitchFamily="34" charset="0"/>
            </a:endParaRPr>
          </a:p>
          <a:p>
            <a:endParaRPr lang="en-US" sz="3600" dirty="0" smtClean="0">
              <a:ea typeface="Univers LT Std 45 Light" charset="0"/>
              <a:cs typeface="Arial" pitchFamily="34" charset="0"/>
            </a:endParaRPr>
          </a:p>
          <a:p>
            <a:endParaRPr lang="en-US" sz="3600" dirty="0" smtClean="0">
              <a:ea typeface="Univers LT Std 45 Light" charset="0"/>
              <a:cs typeface="Arial" pitchFamily="34" charset="0"/>
            </a:endParaRPr>
          </a:p>
          <a:p>
            <a:endParaRPr lang="en-US" sz="3600" dirty="0" smtClean="0">
              <a:ea typeface="Univers LT Std 45 Light" charset="0"/>
              <a:cs typeface="Arial" pitchFamily="34" charset="0"/>
            </a:endParaRPr>
          </a:p>
          <a:p>
            <a:endParaRPr lang="en-US" sz="3600" dirty="0" smtClean="0">
              <a:ea typeface="Univers LT Std 45 Light" charset="0"/>
              <a:cs typeface="Arial" pitchFamily="34" charset="0"/>
            </a:endParaRPr>
          </a:p>
          <a:p>
            <a:endParaRPr lang="en-US" sz="3600" dirty="0" smtClean="0">
              <a:ea typeface="Univers LT Std 45 Light" charset="0"/>
              <a:cs typeface="Arial" pitchFamily="34" charset="0"/>
            </a:endParaRPr>
          </a:p>
          <a:p>
            <a:endParaRPr lang="en-US" sz="3600" dirty="0" smtClean="0">
              <a:ea typeface="Univers LT Std 45 Light" charset="0"/>
              <a:cs typeface="Arial" pitchFamily="34" charset="0"/>
            </a:endParaRPr>
          </a:p>
          <a:p>
            <a:endParaRPr lang="en-US" sz="3600" dirty="0" smtClean="0">
              <a:ea typeface="Univers LT Std 45 Light" charset="0"/>
              <a:cs typeface="Arial" pitchFamily="34" charset="0"/>
            </a:endParaRPr>
          </a:p>
          <a:p>
            <a:endParaRPr lang="en-US" sz="3600" dirty="0" smtClean="0">
              <a:ea typeface="Univers LT Std 45 Light" charset="0"/>
              <a:cs typeface="Arial" pitchFamily="34" charset="0"/>
            </a:endParaRPr>
          </a:p>
          <a:p>
            <a:endParaRPr lang="en-US" sz="3600" dirty="0" smtClean="0">
              <a:ea typeface="Univers LT Std 45 Light" charset="0"/>
              <a:cs typeface="Arial" pitchFamily="34" charset="0"/>
            </a:endParaRPr>
          </a:p>
          <a:p>
            <a:endParaRPr lang="en-US" sz="3600" dirty="0" smtClean="0">
              <a:ea typeface="Univers LT Std 45 Light" charset="0"/>
              <a:cs typeface="Arial" pitchFamily="34" charset="0"/>
            </a:endParaRPr>
          </a:p>
          <a:p>
            <a:endParaRPr lang="en-US" sz="3600" dirty="0" smtClean="0">
              <a:ea typeface="Univers LT Std 45 Light" charset="0"/>
              <a:cs typeface="Arial" pitchFamily="34" charset="0"/>
            </a:endParaRPr>
          </a:p>
          <a:p>
            <a:endParaRPr lang="en-US" sz="3600" dirty="0" smtClean="0">
              <a:ea typeface="Univers LT Std 45 Light" charset="0"/>
              <a:cs typeface="Arial" pitchFamily="34" charset="0"/>
            </a:endParaRPr>
          </a:p>
          <a:p>
            <a:endParaRPr lang="en-US" sz="3600" dirty="0" smtClean="0">
              <a:ea typeface="Univers LT Std 45 Light" charset="0"/>
              <a:cs typeface="Arial" pitchFamily="34" charset="0"/>
            </a:endParaRPr>
          </a:p>
          <a:p>
            <a:endParaRPr lang="en-US" sz="3600" dirty="0" smtClean="0">
              <a:ea typeface="Univers LT Std 45 Light" charset="0"/>
              <a:cs typeface="Arial" pitchFamily="34" charset="0"/>
            </a:endParaRPr>
          </a:p>
          <a:p>
            <a:endParaRPr lang="en-US" sz="3600" dirty="0" smtClean="0">
              <a:ea typeface="Univers LT Std 45 Light" charset="0"/>
              <a:cs typeface="Arial" pitchFamily="34" charset="0"/>
            </a:endParaRPr>
          </a:p>
          <a:p>
            <a:endParaRPr lang="en-US" sz="3600" dirty="0" smtClean="0">
              <a:ea typeface="Univers LT Std 45 Light" charset="0"/>
              <a:cs typeface="Arial" pitchFamily="34" charset="0"/>
            </a:endParaRPr>
          </a:p>
          <a:p>
            <a:endParaRPr lang="en-US" sz="3600" dirty="0" smtClean="0">
              <a:ea typeface="Univers LT Std 45 Light" charset="0"/>
              <a:cs typeface="Arial" pitchFamily="34" charset="0"/>
            </a:endParaRPr>
          </a:p>
          <a:p>
            <a:endParaRPr lang="en-US" sz="2500" dirty="0" smtClean="0">
              <a:ea typeface="Univers LT Std 45 Light" charset="0"/>
              <a:cs typeface="Arial" pitchFamily="34" charset="0"/>
            </a:endParaRPr>
          </a:p>
          <a:p>
            <a:endParaRPr lang="en-US" sz="1000" dirty="0" smtClean="0">
              <a:ea typeface="Univers LT Std 45 Light" charset="0"/>
              <a:cs typeface="Arial" pitchFamily="34" charset="0"/>
            </a:endParaRPr>
          </a:p>
          <a:p>
            <a:endParaRPr lang="en-US" sz="4100" dirty="0" smtClean="0">
              <a:ea typeface="Univers LT Std 45 Light" charset="0"/>
              <a:cs typeface="Arial" pitchFamily="34" charset="0"/>
            </a:endParaRPr>
          </a:p>
          <a:p>
            <a:r>
              <a:rPr lang="en-US" sz="4100" dirty="0" smtClean="0">
                <a:ea typeface="Univers LT Std 45 Light" charset="0"/>
                <a:cs typeface="Arial" pitchFamily="34" charset="0"/>
              </a:rPr>
              <a:t>Figure 1 is a comparison of  2D (a) and 3D (b) gamma analysis for a representative H&amp;N IMRT plan.  In this example, the plan would fail 2D analysis, but would pass if 3D analysis were used.  The clinical consequence is a decreased ability to discover </a:t>
            </a:r>
            <a:r>
              <a:rPr lang="en-US" sz="4100" dirty="0" err="1" smtClean="0">
                <a:ea typeface="Univers LT Std 45 Light" charset="0"/>
                <a:cs typeface="Arial" pitchFamily="34" charset="0"/>
              </a:rPr>
              <a:t>dosimetric</a:t>
            </a:r>
            <a:r>
              <a:rPr lang="en-US" sz="4100" dirty="0" smtClean="0">
                <a:ea typeface="Univers LT Std 45 Light" charset="0"/>
                <a:cs typeface="Arial" pitchFamily="34" charset="0"/>
              </a:rPr>
              <a:t> errors during QA . These results demonstrate the potential clinical impact of switching to 3D gamma using the same 2D passing criteria.</a:t>
            </a:r>
          </a:p>
          <a:p>
            <a:endParaRPr lang="en-US" sz="4100" dirty="0" smtClean="0">
              <a:ea typeface="Univers LT Std 45 Light" charset="0"/>
              <a:cs typeface="Arial" pitchFamily="34" charset="0"/>
            </a:endParaRPr>
          </a:p>
          <a:p>
            <a:endParaRPr lang="en-US" sz="4100" dirty="0" smtClean="0">
              <a:ea typeface="Univers LT Std 45 Light" charset="0"/>
              <a:cs typeface="Arial" pitchFamily="34" charset="0"/>
            </a:endParaRPr>
          </a:p>
          <a:p>
            <a:endParaRPr lang="en-US" sz="4100" dirty="0" smtClean="0">
              <a:ea typeface="Univers LT Std 45 Light" charset="0"/>
              <a:cs typeface="Arial" pitchFamily="34" charset="0"/>
            </a:endParaRPr>
          </a:p>
          <a:p>
            <a:endParaRPr lang="en-US" sz="4100" dirty="0" smtClean="0">
              <a:ea typeface="Univers LT Std 45 Light" charset="0"/>
              <a:cs typeface="Arial" pitchFamily="34" charset="0"/>
            </a:endParaRPr>
          </a:p>
          <a:p>
            <a:endParaRPr lang="en-US" sz="4100" dirty="0" smtClean="0">
              <a:ea typeface="Univers LT Std 45 Light" charset="0"/>
              <a:cs typeface="Arial" pitchFamily="34" charset="0"/>
            </a:endParaRPr>
          </a:p>
          <a:p>
            <a:endParaRPr lang="en-US" sz="4100" dirty="0" smtClean="0">
              <a:ea typeface="Univers LT Std 45 Light" charset="0"/>
              <a:cs typeface="Arial" pitchFamily="34" charset="0"/>
            </a:endParaRPr>
          </a:p>
          <a:p>
            <a:endParaRPr lang="en-US" sz="4100" dirty="0" smtClean="0">
              <a:ea typeface="Univers LT Std 45 Light" charset="0"/>
              <a:cs typeface="Arial" pitchFamily="34" charset="0"/>
            </a:endParaRPr>
          </a:p>
          <a:p>
            <a:endParaRPr lang="en-US" sz="4100" dirty="0" smtClean="0">
              <a:ea typeface="Univers LT Std 45 Light" charset="0"/>
              <a:cs typeface="Arial" pitchFamily="34" charset="0"/>
            </a:endParaRPr>
          </a:p>
          <a:p>
            <a:endParaRPr lang="en-US" sz="4100" dirty="0" smtClean="0">
              <a:ea typeface="Univers LT Std 45 Light" charset="0"/>
              <a:cs typeface="Arial" pitchFamily="34" charset="0"/>
            </a:endParaRPr>
          </a:p>
          <a:p>
            <a:endParaRPr lang="en-US" sz="4100" dirty="0" smtClean="0">
              <a:ea typeface="Univers LT Std 45 Light" charset="0"/>
              <a:cs typeface="Arial" pitchFamily="34" charset="0"/>
            </a:endParaRPr>
          </a:p>
          <a:p>
            <a:endParaRPr lang="en-US" sz="4100" dirty="0" smtClean="0">
              <a:ea typeface="Univers LT Std 45 Light" charset="0"/>
              <a:cs typeface="Arial" pitchFamily="34" charset="0"/>
            </a:endParaRPr>
          </a:p>
          <a:p>
            <a:endParaRPr lang="en-US" sz="4100" dirty="0" smtClean="0">
              <a:ea typeface="Univers LT Std 45 Light" charset="0"/>
              <a:cs typeface="Arial" pitchFamily="34" charset="0"/>
            </a:endParaRPr>
          </a:p>
          <a:p>
            <a:endParaRPr lang="en-US" sz="4100" dirty="0" smtClean="0">
              <a:ea typeface="Univers LT Std 45 Light" charset="0"/>
              <a:cs typeface="Arial" pitchFamily="34" charset="0"/>
            </a:endParaRPr>
          </a:p>
          <a:p>
            <a:endParaRPr lang="en-US" sz="4100" dirty="0" smtClean="0">
              <a:ea typeface="Univers LT Std 45 Light" charset="0"/>
              <a:cs typeface="Arial" pitchFamily="34" charset="0"/>
            </a:endParaRPr>
          </a:p>
          <a:p>
            <a:endParaRPr lang="en-US" sz="4100" dirty="0" smtClean="0">
              <a:ea typeface="Univers LT Std 45 Light" charset="0"/>
              <a:cs typeface="Arial" pitchFamily="34" charset="0"/>
            </a:endParaRPr>
          </a:p>
          <a:p>
            <a:endParaRPr lang="en-US" sz="4100" dirty="0" smtClean="0">
              <a:ea typeface="Univers LT Std 45 Light" charset="0"/>
              <a:cs typeface="Arial" pitchFamily="34" charset="0"/>
            </a:endParaRPr>
          </a:p>
          <a:p>
            <a:endParaRPr lang="en-US" sz="4100" dirty="0" smtClean="0">
              <a:ea typeface="Univers LT Std 45 Light" charset="0"/>
              <a:cs typeface="Arial" pitchFamily="34" charset="0"/>
            </a:endParaRPr>
          </a:p>
        </p:txBody>
      </p:sp>
      <p:sp>
        <p:nvSpPr>
          <p:cNvPr id="2053" name="Text Box 11"/>
          <p:cNvSpPr txBox="1">
            <a:spLocks noChangeArrowheads="1"/>
          </p:cNvSpPr>
          <p:nvPr/>
        </p:nvSpPr>
        <p:spPr bwMode="auto">
          <a:xfrm>
            <a:off x="25707975" y="28859998"/>
            <a:ext cx="12601562" cy="5220000"/>
          </a:xfrm>
          <a:prstGeom prst="rect">
            <a:avLst/>
          </a:prstGeom>
          <a:solidFill>
            <a:schemeClr val="bg1">
              <a:lumMod val="95000"/>
            </a:schemeClr>
          </a:solidFill>
          <a:ln w="25400">
            <a:solidFill>
              <a:srgbClr val="FF0000"/>
            </a:solidFill>
            <a:miter lim="800000"/>
            <a:headEnd/>
            <a:tailEnd/>
          </a:ln>
        </p:spPr>
        <p:txBody>
          <a:bodyPr wrap="square" lIns="163829" tIns="0" rIns="163829" bIns="0">
            <a:spAutoFit/>
          </a:bodyPr>
          <a:lstStyle/>
          <a:p>
            <a:r>
              <a:rPr lang="en-US" sz="4600" dirty="0" smtClean="0">
                <a:solidFill>
                  <a:srgbClr val="F90A12"/>
                </a:solidFill>
                <a:latin typeface="Arial Black" pitchFamily="34" charset="0"/>
              </a:rPr>
              <a:t>Conclusions</a:t>
            </a:r>
          </a:p>
          <a:p>
            <a:endParaRPr lang="en-US" sz="4600" dirty="0">
              <a:solidFill>
                <a:srgbClr val="F90A12"/>
              </a:solidFill>
              <a:latin typeface="Arial Black" pitchFamily="34" charset="0"/>
            </a:endParaRPr>
          </a:p>
          <a:p>
            <a:r>
              <a:rPr lang="en-US" sz="4100" dirty="0" smtClean="0"/>
              <a:t>Clinical </a:t>
            </a:r>
            <a:r>
              <a:rPr lang="en-US" sz="4100" dirty="0"/>
              <a:t>use of 3D gamma analysis requires use of action limits (% of pixel passing and γ values) that are more stringent than 2D for comparable QA results</a:t>
            </a:r>
            <a:r>
              <a:rPr lang="en-US" sz="4100" dirty="0" smtClean="0"/>
              <a:t>.  Specifically, our results suggest that the passing criteria should be increased between 0.5 and 4.0% depending on the acceptance criteria. </a:t>
            </a:r>
            <a:endParaRPr lang="en-US" sz="4100" dirty="0"/>
          </a:p>
          <a:p>
            <a:endParaRPr lang="en-US" sz="4600" dirty="0">
              <a:solidFill>
                <a:srgbClr val="F90A12"/>
              </a:solidFill>
              <a:latin typeface="Arial Black" pitchFamily="34" charset="0"/>
            </a:endParaRPr>
          </a:p>
          <a:p>
            <a:endParaRPr lang="en-US" sz="3300" dirty="0">
              <a:latin typeface="Arial" pitchFamily="34" charset="0"/>
            </a:endParaRPr>
          </a:p>
        </p:txBody>
      </p:sp>
      <p:sp>
        <p:nvSpPr>
          <p:cNvPr id="2054" name="Text Box 12"/>
          <p:cNvSpPr txBox="1">
            <a:spLocks noChangeArrowheads="1"/>
          </p:cNvSpPr>
          <p:nvPr/>
        </p:nvSpPr>
        <p:spPr bwMode="auto">
          <a:xfrm>
            <a:off x="25707975" y="34125764"/>
            <a:ext cx="12601562" cy="4212000"/>
          </a:xfrm>
          <a:prstGeom prst="rect">
            <a:avLst/>
          </a:prstGeom>
          <a:solidFill>
            <a:schemeClr val="bg1">
              <a:lumMod val="95000"/>
            </a:schemeClr>
          </a:solidFill>
          <a:ln w="25400">
            <a:solidFill>
              <a:srgbClr val="FF0000"/>
            </a:solidFill>
            <a:miter lim="800000"/>
            <a:headEnd/>
            <a:tailEnd/>
          </a:ln>
        </p:spPr>
        <p:txBody>
          <a:bodyPr wrap="square" lIns="163829" tIns="0" rIns="163829" bIns="0">
            <a:spAutoFit/>
          </a:bodyPr>
          <a:lstStyle/>
          <a:p>
            <a:r>
              <a:rPr lang="en-US" sz="4600" dirty="0">
                <a:solidFill>
                  <a:srgbClr val="F90A12"/>
                </a:solidFill>
                <a:latin typeface="Arial Black" pitchFamily="34" charset="0"/>
              </a:rPr>
              <a:t>References</a:t>
            </a:r>
          </a:p>
          <a:p>
            <a:pPr marL="614356" indent="-614356">
              <a:buFont typeface="+mj-lt"/>
              <a:buAutoNum type="arabicPeriod"/>
            </a:pPr>
            <a:r>
              <a:rPr lang="en-US" sz="2800" dirty="0" smtClean="0"/>
              <a:t> W. </a:t>
            </a:r>
            <a:r>
              <a:rPr lang="en-US" sz="2800" dirty="0" err="1" smtClean="0"/>
              <a:t>Ansbacher</a:t>
            </a:r>
            <a:r>
              <a:rPr lang="en-US" sz="2800" dirty="0" smtClean="0"/>
              <a:t>,. Med. Phys. </a:t>
            </a:r>
            <a:r>
              <a:rPr lang="en-US" sz="2800" b="1" dirty="0" smtClean="0"/>
              <a:t>33</a:t>
            </a:r>
            <a:r>
              <a:rPr lang="en-US" sz="2800" dirty="0" smtClean="0"/>
              <a:t>, 3369-3382 (2006).</a:t>
            </a:r>
          </a:p>
          <a:p>
            <a:pPr marL="614356" indent="-614356">
              <a:buFont typeface="+mj-lt"/>
              <a:buAutoNum type="arabicPeriod"/>
            </a:pPr>
            <a:r>
              <a:rPr lang="en-US" sz="2800" dirty="0" smtClean="0"/>
              <a:t> W. van </a:t>
            </a:r>
            <a:r>
              <a:rPr lang="en-US" sz="2800" dirty="0" err="1" smtClean="0"/>
              <a:t>Elmpt</a:t>
            </a:r>
            <a:r>
              <a:rPr lang="en-US" sz="2800" dirty="0" smtClean="0"/>
              <a:t>, </a:t>
            </a:r>
            <a:r>
              <a:rPr lang="en-US" sz="2800" dirty="0" err="1" smtClean="0"/>
              <a:t>Radiother</a:t>
            </a:r>
            <a:r>
              <a:rPr lang="en-US" sz="2800" dirty="0" smtClean="0"/>
              <a:t> </a:t>
            </a:r>
            <a:r>
              <a:rPr lang="en-US" sz="2800" dirty="0" err="1" smtClean="0"/>
              <a:t>Oncol</a:t>
            </a:r>
            <a:r>
              <a:rPr lang="en-US" sz="2800" dirty="0" smtClean="0"/>
              <a:t>, </a:t>
            </a:r>
            <a:r>
              <a:rPr lang="en-US" sz="2800" b="1" dirty="0" smtClean="0"/>
              <a:t>86</a:t>
            </a:r>
            <a:r>
              <a:rPr lang="en-US" sz="2800" dirty="0" smtClean="0"/>
              <a:t>, 86-92 (2008).</a:t>
            </a:r>
          </a:p>
          <a:p>
            <a:pPr marL="614356" indent="-614356">
              <a:buFont typeface="+mj-lt"/>
              <a:buAutoNum type="arabicPeriod"/>
            </a:pPr>
            <a:r>
              <a:rPr lang="en-US" sz="2800" dirty="0" smtClean="0"/>
              <a:t> M. </a:t>
            </a:r>
            <a:r>
              <a:rPr lang="en-US" sz="2800" dirty="0" err="1" smtClean="0"/>
              <a:t>Wendling</a:t>
            </a:r>
            <a:r>
              <a:rPr lang="en-US" sz="2800" dirty="0" smtClean="0"/>
              <a:t>, Med. Phys. </a:t>
            </a:r>
            <a:r>
              <a:rPr lang="en-US" sz="2800" b="1" dirty="0" smtClean="0"/>
              <a:t>34</a:t>
            </a:r>
            <a:r>
              <a:rPr lang="en-US" sz="2800" dirty="0" smtClean="0"/>
              <a:t>, 1647-1654 (2007).</a:t>
            </a:r>
          </a:p>
          <a:p>
            <a:pPr marL="614356" indent="-614356">
              <a:buFont typeface="+mj-lt"/>
              <a:buAutoNum type="arabicPeriod"/>
            </a:pPr>
            <a:r>
              <a:rPr lang="en-US" sz="2800" dirty="0" smtClean="0"/>
              <a:t>D. A. Low, Med. Phys. </a:t>
            </a:r>
            <a:r>
              <a:rPr lang="en-US" sz="2800" b="1" dirty="0" smtClean="0"/>
              <a:t>25</a:t>
            </a:r>
            <a:r>
              <a:rPr lang="en-US" sz="2800" dirty="0" smtClean="0"/>
              <a:t>, 656–661 (1998). </a:t>
            </a:r>
          </a:p>
          <a:p>
            <a:pPr marL="614356" indent="-614356">
              <a:buFont typeface="+mj-lt"/>
              <a:buAutoNum type="arabicPeriod"/>
            </a:pPr>
            <a:r>
              <a:rPr lang="en-US" sz="2800" dirty="0" smtClean="0"/>
              <a:t>L. C. G. G. </a:t>
            </a:r>
            <a:r>
              <a:rPr lang="en-US" sz="2800" dirty="0" err="1" smtClean="0"/>
              <a:t>Persoon</a:t>
            </a:r>
            <a:r>
              <a:rPr lang="en-US" sz="2800" dirty="0" smtClean="0"/>
              <a:t>, Med. Phys. </a:t>
            </a:r>
            <a:r>
              <a:rPr lang="en-US" sz="2800" b="1" dirty="0" smtClean="0"/>
              <a:t>38</a:t>
            </a:r>
            <a:r>
              <a:rPr lang="en-US" sz="2800" dirty="0" smtClean="0"/>
              <a:t>, 4032-4035 (2011).</a:t>
            </a:r>
          </a:p>
          <a:p>
            <a:pPr marL="614356" indent="-614356">
              <a:buFont typeface="+mj-lt"/>
              <a:buAutoNum type="arabicPeriod"/>
            </a:pPr>
            <a:r>
              <a:rPr lang="en-US" sz="2800" dirty="0" smtClean="0"/>
              <a:t>S.I. </a:t>
            </a:r>
            <a:r>
              <a:rPr lang="en-US" sz="2800" dirty="0" err="1" smtClean="0"/>
              <a:t>Yang,Int</a:t>
            </a:r>
            <a:r>
              <a:rPr lang="en-US" sz="2800" dirty="0" smtClean="0"/>
              <a:t>. J. Radiation Oncology Biol. Phys. </a:t>
            </a:r>
            <a:r>
              <a:rPr lang="en-US" sz="2800" b="1" dirty="0" smtClean="0"/>
              <a:t>66</a:t>
            </a:r>
            <a:r>
              <a:rPr lang="en-US" sz="2800" dirty="0" smtClean="0"/>
              <a:t>, 939-948 (2006).  </a:t>
            </a:r>
          </a:p>
          <a:p>
            <a:pPr marL="614356" indent="-614356">
              <a:buFont typeface="+mj-lt"/>
              <a:buAutoNum type="arabicPeriod"/>
            </a:pPr>
            <a:r>
              <a:rPr lang="en-US" sz="2800" dirty="0" smtClean="0"/>
              <a:t>Rogers </a:t>
            </a:r>
            <a:r>
              <a:rPr lang="en-US" sz="2800" dirty="0" err="1" smtClean="0"/>
              <a:t>DWO,BEAMnrc</a:t>
            </a:r>
            <a:r>
              <a:rPr lang="en-US" sz="2800" dirty="0" smtClean="0"/>
              <a:t> users manual. National Research Council Report. Ottawa, Canada: National</a:t>
            </a:r>
          </a:p>
          <a:p>
            <a:pPr marL="614356" indent="-614356"/>
            <a:endParaRPr lang="en-US" sz="2800" dirty="0" smtClean="0"/>
          </a:p>
        </p:txBody>
      </p:sp>
      <p:grpSp>
        <p:nvGrpSpPr>
          <p:cNvPr id="2055" name="Group 182"/>
          <p:cNvGrpSpPr>
            <a:grpSpLocks/>
          </p:cNvGrpSpPr>
          <p:nvPr/>
        </p:nvGrpSpPr>
        <p:grpSpPr bwMode="auto">
          <a:xfrm>
            <a:off x="1" y="-69856"/>
            <a:ext cx="38409563" cy="5342311"/>
            <a:chOff x="0" y="-38100"/>
            <a:chExt cx="21945600" cy="2913644"/>
          </a:xfrm>
        </p:grpSpPr>
        <p:grpSp>
          <p:nvGrpSpPr>
            <p:cNvPr id="2151" name="Group 175"/>
            <p:cNvGrpSpPr>
              <a:grpSpLocks/>
            </p:cNvGrpSpPr>
            <p:nvPr/>
          </p:nvGrpSpPr>
          <p:grpSpPr bwMode="auto">
            <a:xfrm>
              <a:off x="0" y="-38100"/>
              <a:ext cx="21945600" cy="2913644"/>
              <a:chOff x="0" y="-38100"/>
              <a:chExt cx="21945600" cy="2913644"/>
            </a:xfrm>
          </p:grpSpPr>
          <p:sp>
            <p:nvSpPr>
              <p:cNvPr id="2153" name="Rectangle 340"/>
              <p:cNvSpPr>
                <a:spLocks noChangeArrowheads="1"/>
              </p:cNvSpPr>
              <p:nvPr/>
            </p:nvSpPr>
            <p:spPr bwMode="auto">
              <a:xfrm>
                <a:off x="0" y="-38100"/>
                <a:ext cx="21945600" cy="2667000"/>
              </a:xfrm>
              <a:prstGeom prst="rect">
                <a:avLst/>
              </a:prstGeom>
              <a:solidFill>
                <a:srgbClr val="000000"/>
              </a:solidFill>
              <a:ln w="9525">
                <a:noFill/>
                <a:miter lim="800000"/>
                <a:headEnd/>
                <a:tailEnd/>
              </a:ln>
            </p:spPr>
            <p:txBody>
              <a:bodyPr wrap="none" anchor="ctr"/>
              <a:lstStyle/>
              <a:p>
                <a:endParaRPr lang="en-US"/>
              </a:p>
            </p:txBody>
          </p:sp>
          <p:pic>
            <p:nvPicPr>
              <p:cNvPr id="2154" name="Picture 119" descr="photo.jpg"/>
              <p:cNvPicPr>
                <a:picLocks noChangeAspect="1"/>
              </p:cNvPicPr>
              <p:nvPr/>
            </p:nvPicPr>
            <p:blipFill>
              <a:blip r:embed="rId2"/>
              <a:srcRect/>
              <a:stretch>
                <a:fillRect/>
              </a:stretch>
            </p:blipFill>
            <p:spPr bwMode="auto">
              <a:xfrm>
                <a:off x="0" y="-1"/>
                <a:ext cx="2819400" cy="2619375"/>
              </a:xfrm>
              <a:prstGeom prst="rect">
                <a:avLst/>
              </a:prstGeom>
              <a:noFill/>
              <a:ln w="9525">
                <a:noFill/>
                <a:miter lim="800000"/>
                <a:headEnd/>
                <a:tailEnd/>
              </a:ln>
            </p:spPr>
          </p:pic>
          <p:cxnSp>
            <p:nvCxnSpPr>
              <p:cNvPr id="2155" name="Straight Connector 133"/>
              <p:cNvCxnSpPr>
                <a:cxnSpLocks noChangeShapeType="1"/>
              </p:cNvCxnSpPr>
              <p:nvPr/>
            </p:nvCxnSpPr>
            <p:spPr bwMode="auto">
              <a:xfrm>
                <a:off x="0" y="2667000"/>
                <a:ext cx="21945600" cy="1588"/>
              </a:xfrm>
              <a:prstGeom prst="line">
                <a:avLst/>
              </a:prstGeom>
              <a:noFill/>
              <a:ln w="123825">
                <a:solidFill>
                  <a:srgbClr val="FF0000"/>
                </a:solidFill>
                <a:miter lim="800000"/>
                <a:headEnd/>
                <a:tailEnd/>
              </a:ln>
            </p:spPr>
          </p:cxnSp>
          <p:sp>
            <p:nvSpPr>
              <p:cNvPr id="2156" name="Text Box 16"/>
              <p:cNvSpPr txBox="1">
                <a:spLocks noChangeArrowheads="1"/>
              </p:cNvSpPr>
              <p:nvPr/>
            </p:nvSpPr>
            <p:spPr bwMode="auto">
              <a:xfrm>
                <a:off x="2933701" y="231775"/>
                <a:ext cx="14321914" cy="2643769"/>
              </a:xfrm>
              <a:prstGeom prst="rect">
                <a:avLst/>
              </a:prstGeom>
              <a:noFill/>
              <a:ln w="9525">
                <a:noFill/>
                <a:miter lim="800000"/>
                <a:headEnd/>
                <a:tailEnd/>
              </a:ln>
            </p:spPr>
            <p:txBody>
              <a:bodyPr wrap="square" lIns="0" tIns="0" rIns="0" bIns="0">
                <a:spAutoFit/>
              </a:bodyPr>
              <a:lstStyle/>
              <a:p>
                <a:pPr>
                  <a:lnSpc>
                    <a:spcPts val="6271"/>
                  </a:lnSpc>
                </a:pPr>
                <a:r>
                  <a:rPr lang="en-US" sz="7100" b="1" dirty="0" smtClean="0">
                    <a:solidFill>
                      <a:schemeClr val="bg1"/>
                    </a:solidFill>
                    <a:latin typeface="Arial" pitchFamily="34" charset="0"/>
                  </a:rPr>
                  <a:t>2D </a:t>
                </a:r>
                <a:r>
                  <a:rPr lang="en-US" sz="7100" b="1" dirty="0" err="1" smtClean="0">
                    <a:solidFill>
                      <a:schemeClr val="bg1"/>
                    </a:solidFill>
                    <a:latin typeface="Arial" pitchFamily="34" charset="0"/>
                  </a:rPr>
                  <a:t>vs</a:t>
                </a:r>
                <a:r>
                  <a:rPr lang="en-US" sz="7100" b="1" dirty="0" smtClean="0">
                    <a:solidFill>
                      <a:schemeClr val="bg1"/>
                    </a:solidFill>
                    <a:latin typeface="Arial" pitchFamily="34" charset="0"/>
                  </a:rPr>
                  <a:t> 3D Gamma Analysis: Establishment of Comparable Clinical Action Limits</a:t>
                </a:r>
                <a:r>
                  <a:rPr lang="en-US" sz="7100" b="1" dirty="0">
                    <a:solidFill>
                      <a:schemeClr val="bg1"/>
                    </a:solidFill>
                    <a:latin typeface="Arial" pitchFamily="34" charset="0"/>
                  </a:rPr>
                  <a:t/>
                </a:r>
                <a:br>
                  <a:rPr lang="en-US" sz="7100" b="1" dirty="0">
                    <a:solidFill>
                      <a:schemeClr val="bg1"/>
                    </a:solidFill>
                    <a:latin typeface="Arial" pitchFamily="34" charset="0"/>
                  </a:rPr>
                </a:br>
                <a:r>
                  <a:rPr lang="en-US" sz="3600" b="1" dirty="0">
                    <a:solidFill>
                      <a:schemeClr val="bg1"/>
                    </a:solidFill>
                  </a:rPr>
                  <a:t> </a:t>
                </a:r>
                <a:r>
                  <a:rPr lang="en-US" sz="3600" b="1" dirty="0" err="1">
                    <a:solidFill>
                      <a:schemeClr val="bg1"/>
                    </a:solidFill>
                  </a:rPr>
                  <a:t>Kiley</a:t>
                </a:r>
                <a:r>
                  <a:rPr lang="en-US" sz="3600" b="1" dirty="0">
                    <a:solidFill>
                      <a:schemeClr val="bg1"/>
                    </a:solidFill>
                  </a:rPr>
                  <a:t> </a:t>
                </a:r>
                <a:r>
                  <a:rPr lang="en-US" sz="3600" b="1" dirty="0" smtClean="0">
                    <a:solidFill>
                      <a:schemeClr val="bg1"/>
                    </a:solidFill>
                  </a:rPr>
                  <a:t>Pulliam MS</a:t>
                </a:r>
                <a:r>
                  <a:rPr lang="en-US" sz="3600" b="1" baseline="30000" dirty="0" smtClean="0">
                    <a:solidFill>
                      <a:schemeClr val="bg1"/>
                    </a:solidFill>
                  </a:rPr>
                  <a:t>1,2</a:t>
                </a:r>
                <a:r>
                  <a:rPr lang="en-US" sz="3600" b="1" dirty="0" smtClean="0">
                    <a:solidFill>
                      <a:schemeClr val="bg1"/>
                    </a:solidFill>
                  </a:rPr>
                  <a:t>, Ryan </a:t>
                </a:r>
                <a:r>
                  <a:rPr lang="en-US" sz="3600" b="1" dirty="0" err="1" smtClean="0">
                    <a:solidFill>
                      <a:schemeClr val="bg1"/>
                    </a:solidFill>
                  </a:rPr>
                  <a:t>Bosca</a:t>
                </a:r>
                <a:r>
                  <a:rPr lang="en-US" sz="3600" b="1" dirty="0" smtClean="0">
                    <a:solidFill>
                      <a:schemeClr val="bg1"/>
                    </a:solidFill>
                  </a:rPr>
                  <a:t> MS</a:t>
                </a:r>
                <a:r>
                  <a:rPr lang="en-US" sz="3600" b="1" baseline="30000" dirty="0" smtClean="0">
                    <a:solidFill>
                      <a:schemeClr val="bg1"/>
                    </a:solidFill>
                  </a:rPr>
                  <a:t>1,2</a:t>
                </a:r>
                <a:r>
                  <a:rPr lang="en-US" sz="3600" b="1" dirty="0" smtClean="0">
                    <a:solidFill>
                      <a:schemeClr val="bg1"/>
                    </a:solidFill>
                  </a:rPr>
                  <a:t>, </a:t>
                </a:r>
                <a:r>
                  <a:rPr lang="en-US" sz="3600" b="1" dirty="0">
                    <a:solidFill>
                      <a:schemeClr val="bg1"/>
                    </a:solidFill>
                  </a:rPr>
                  <a:t>David </a:t>
                </a:r>
                <a:r>
                  <a:rPr lang="en-US" sz="3600" b="1" dirty="0" err="1">
                    <a:solidFill>
                      <a:schemeClr val="bg1"/>
                    </a:solidFill>
                  </a:rPr>
                  <a:t>Followill</a:t>
                </a:r>
                <a:r>
                  <a:rPr lang="en-US" sz="3600" b="1" dirty="0">
                    <a:solidFill>
                      <a:schemeClr val="bg1"/>
                    </a:solidFill>
                  </a:rPr>
                  <a:t> </a:t>
                </a:r>
                <a:r>
                  <a:rPr lang="en-US" sz="3600" b="1" dirty="0" smtClean="0">
                    <a:solidFill>
                      <a:schemeClr val="bg1"/>
                    </a:solidFill>
                  </a:rPr>
                  <a:t>PhD</a:t>
                </a:r>
                <a:r>
                  <a:rPr lang="en-US" sz="3600" b="1" baseline="30000" dirty="0" smtClean="0">
                    <a:solidFill>
                      <a:schemeClr val="bg1"/>
                    </a:solidFill>
                  </a:rPr>
                  <a:t>2</a:t>
                </a:r>
                <a:r>
                  <a:rPr lang="en-US" sz="3600" b="1" dirty="0" smtClean="0">
                    <a:solidFill>
                      <a:schemeClr val="bg1"/>
                    </a:solidFill>
                  </a:rPr>
                  <a:t>, Jennifer O’Daniel PhD</a:t>
                </a:r>
                <a:r>
                  <a:rPr lang="en-US" sz="3600" b="1" baseline="30000" dirty="0" smtClean="0">
                    <a:solidFill>
                      <a:schemeClr val="bg1"/>
                    </a:solidFill>
                  </a:rPr>
                  <a:t>3</a:t>
                </a:r>
                <a:r>
                  <a:rPr lang="en-US" sz="3600" b="1" dirty="0" smtClean="0">
                    <a:solidFill>
                      <a:schemeClr val="bg1"/>
                    </a:solidFill>
                  </a:rPr>
                  <a:t>, </a:t>
                </a:r>
                <a:r>
                  <a:rPr lang="en-US" sz="3600" b="1" dirty="0">
                    <a:solidFill>
                      <a:schemeClr val="bg1"/>
                    </a:solidFill>
                  </a:rPr>
                  <a:t>Stephen </a:t>
                </a:r>
                <a:r>
                  <a:rPr lang="en-US" sz="3600" b="1" dirty="0" err="1">
                    <a:solidFill>
                      <a:schemeClr val="bg1"/>
                    </a:solidFill>
                  </a:rPr>
                  <a:t>Kry</a:t>
                </a:r>
                <a:r>
                  <a:rPr lang="en-US" sz="3600" b="1" dirty="0">
                    <a:solidFill>
                      <a:schemeClr val="bg1"/>
                    </a:solidFill>
                  </a:rPr>
                  <a:t>, </a:t>
                </a:r>
                <a:r>
                  <a:rPr lang="en-US" sz="3600" b="1" dirty="0" smtClean="0">
                    <a:solidFill>
                      <a:schemeClr val="bg1"/>
                    </a:solidFill>
                  </a:rPr>
                  <a:t>PhD</a:t>
                </a:r>
                <a:r>
                  <a:rPr lang="en-US" sz="3600" b="1" baseline="30000" dirty="0" smtClean="0">
                    <a:solidFill>
                      <a:schemeClr val="bg1"/>
                    </a:solidFill>
                  </a:rPr>
                  <a:t>2</a:t>
                </a:r>
                <a:endParaRPr lang="en-US" sz="3600" b="1" dirty="0">
                  <a:solidFill>
                    <a:schemeClr val="bg1"/>
                  </a:solidFill>
                </a:endParaRPr>
              </a:p>
              <a:p>
                <a:pPr>
                  <a:lnSpc>
                    <a:spcPts val="6271"/>
                  </a:lnSpc>
                </a:pPr>
                <a:r>
                  <a:rPr lang="en-US" sz="3300" b="1" baseline="30000" dirty="0" smtClean="0">
                    <a:solidFill>
                      <a:schemeClr val="bg1"/>
                    </a:solidFill>
                  </a:rPr>
                  <a:t>1</a:t>
                </a:r>
                <a:r>
                  <a:rPr lang="en-US" sz="3300" b="1" dirty="0" smtClean="0">
                    <a:solidFill>
                      <a:schemeClr val="bg1"/>
                    </a:solidFill>
                  </a:rPr>
                  <a:t>The University of Texas Graduate School of Biomedical Sciences at Houston, Houston, TX, </a:t>
                </a:r>
                <a:r>
                  <a:rPr lang="en-US" sz="3300" b="1" baseline="30000" dirty="0" smtClean="0">
                    <a:solidFill>
                      <a:schemeClr val="bg1"/>
                    </a:solidFill>
                  </a:rPr>
                  <a:t>2 </a:t>
                </a:r>
                <a:r>
                  <a:rPr lang="en-US" sz="3300" dirty="0" smtClean="0">
                    <a:solidFill>
                      <a:schemeClr val="bg1"/>
                    </a:solidFill>
                  </a:rPr>
                  <a:t>The </a:t>
                </a:r>
                <a:r>
                  <a:rPr lang="en-US" sz="3300" dirty="0">
                    <a:solidFill>
                      <a:schemeClr val="bg1"/>
                    </a:solidFill>
                  </a:rPr>
                  <a:t>University of Texas M. D. Anderson Cancer Center, Houston, </a:t>
                </a:r>
                <a:r>
                  <a:rPr lang="en-US" sz="3300" dirty="0" smtClean="0">
                    <a:solidFill>
                      <a:schemeClr val="bg1"/>
                    </a:solidFill>
                  </a:rPr>
                  <a:t>TX,  </a:t>
                </a:r>
                <a:r>
                  <a:rPr lang="en-US" sz="3300" baseline="30000" dirty="0" smtClean="0">
                    <a:solidFill>
                      <a:schemeClr val="bg1"/>
                    </a:solidFill>
                  </a:rPr>
                  <a:t>3</a:t>
                </a:r>
                <a:r>
                  <a:rPr lang="en-US" sz="3300" b="1" dirty="0" smtClean="0">
                    <a:solidFill>
                      <a:schemeClr val="bg1"/>
                    </a:solidFill>
                  </a:rPr>
                  <a:t>Department of Radiation Oncology, Duke University, Durham, NC</a:t>
                </a:r>
              </a:p>
              <a:p>
                <a:pPr>
                  <a:lnSpc>
                    <a:spcPts val="6271"/>
                  </a:lnSpc>
                </a:pPr>
                <a:endParaRPr lang="en-US" sz="3300" b="1" dirty="0">
                  <a:solidFill>
                    <a:srgbClr val="FFFFFF"/>
                  </a:solidFill>
                  <a:latin typeface="Arial" pitchFamily="34" charset="0"/>
                </a:endParaRPr>
              </a:p>
            </p:txBody>
          </p:sp>
        </p:grpSp>
        <p:pic>
          <p:nvPicPr>
            <p:cNvPr id="2152" name="Picture 181" descr="White_logo.ai"/>
            <p:cNvPicPr>
              <a:picLocks noChangeAspect="1"/>
            </p:cNvPicPr>
            <p:nvPr/>
          </p:nvPicPr>
          <p:blipFill>
            <a:blip r:embed="rId3"/>
            <a:srcRect/>
            <a:stretch>
              <a:fillRect/>
            </a:stretch>
          </p:blipFill>
          <p:spPr bwMode="auto">
            <a:xfrm>
              <a:off x="17119600" y="473437"/>
              <a:ext cx="4165600" cy="1485202"/>
            </a:xfrm>
            <a:prstGeom prst="rect">
              <a:avLst/>
            </a:prstGeom>
            <a:noFill/>
            <a:ln w="9525">
              <a:noFill/>
              <a:miter lim="800000"/>
              <a:headEnd/>
              <a:tailEnd/>
            </a:ln>
          </p:spPr>
        </p:pic>
      </p:grpSp>
      <p:sp>
        <p:nvSpPr>
          <p:cNvPr id="180" name="Text Box 10"/>
          <p:cNvSpPr txBox="1">
            <a:spLocks noChangeArrowheads="1"/>
          </p:cNvSpPr>
          <p:nvPr/>
        </p:nvSpPr>
        <p:spPr bwMode="auto">
          <a:xfrm>
            <a:off x="189521" y="21147905"/>
            <a:ext cx="12601562" cy="18900000"/>
          </a:xfrm>
          <a:prstGeom prst="rect">
            <a:avLst/>
          </a:prstGeom>
          <a:solidFill>
            <a:schemeClr val="bg1">
              <a:lumMod val="95000"/>
            </a:schemeClr>
          </a:solidFill>
          <a:ln w="25400">
            <a:solidFill>
              <a:srgbClr val="FF0000"/>
            </a:solidFill>
            <a:miter lim="800000"/>
            <a:headEnd/>
            <a:tailEnd/>
          </a:ln>
        </p:spPr>
        <p:txBody>
          <a:bodyPr wrap="square" lIns="163829" tIns="0" rIns="163829" bIns="0">
            <a:spAutoFit/>
          </a:bodyPr>
          <a:lstStyle/>
          <a:p>
            <a:pPr>
              <a:defRPr/>
            </a:pPr>
            <a:r>
              <a:rPr lang="en-US" sz="5100" dirty="0" smtClean="0">
                <a:solidFill>
                  <a:srgbClr val="F90A12"/>
                </a:solidFill>
                <a:latin typeface="Arial Black" charset="0"/>
              </a:rPr>
              <a:t>Methods</a:t>
            </a:r>
          </a:p>
          <a:p>
            <a:pPr>
              <a:defRPr/>
            </a:pPr>
            <a:endParaRPr lang="en-US" sz="3300" dirty="0">
              <a:latin typeface="Arial" charset="0"/>
            </a:endParaRPr>
          </a:p>
          <a:p>
            <a:pPr indent="-571693">
              <a:buClr>
                <a:srgbClr val="FF0000"/>
              </a:buClr>
              <a:defRPr/>
            </a:pPr>
            <a:r>
              <a:rPr lang="en-US" sz="4100" dirty="0" smtClean="0"/>
              <a:t>Fifty clinical plans and the corresponding QA plans were selected  based on a previous study.</a:t>
            </a:r>
            <a:r>
              <a:rPr lang="en-US" sz="4100" dirty="0" smtClean="0">
                <a:solidFill>
                  <a:srgbClr val="0070C0"/>
                </a:solidFill>
              </a:rPr>
              <a:t> </a:t>
            </a:r>
            <a:r>
              <a:rPr lang="en-US" sz="4100" dirty="0" smtClean="0"/>
              <a:t>The plans were distributed as follows: 41 head and neck (H&amp;N), </a:t>
            </a:r>
            <a:r>
              <a:rPr lang="en-US" sz="4100" dirty="0"/>
              <a:t>1 </a:t>
            </a:r>
            <a:r>
              <a:rPr lang="en-US" sz="4100" dirty="0" smtClean="0"/>
              <a:t>thoracic (Thor), </a:t>
            </a:r>
            <a:r>
              <a:rPr lang="en-US" sz="4100" dirty="0"/>
              <a:t>2 </a:t>
            </a:r>
            <a:r>
              <a:rPr lang="en-US" sz="4100" dirty="0" err="1" smtClean="0"/>
              <a:t>mesothelioma</a:t>
            </a:r>
            <a:r>
              <a:rPr lang="en-US" sz="4100" dirty="0" smtClean="0"/>
              <a:t> (</a:t>
            </a:r>
            <a:r>
              <a:rPr lang="en-US" sz="4100" dirty="0" err="1" smtClean="0"/>
              <a:t>Meso</a:t>
            </a:r>
            <a:r>
              <a:rPr lang="en-US" sz="4100" dirty="0" smtClean="0"/>
              <a:t>), </a:t>
            </a:r>
            <a:r>
              <a:rPr lang="en-US" sz="4100" dirty="0"/>
              <a:t>1 </a:t>
            </a:r>
            <a:r>
              <a:rPr lang="en-US" sz="4100" dirty="0" err="1" smtClean="0"/>
              <a:t>gastrointenstinal</a:t>
            </a:r>
            <a:r>
              <a:rPr lang="en-US" sz="4100" dirty="0" smtClean="0"/>
              <a:t> (GI), </a:t>
            </a:r>
            <a:r>
              <a:rPr lang="en-US" sz="4100" dirty="0"/>
              <a:t>1 </a:t>
            </a:r>
            <a:r>
              <a:rPr lang="en-US" sz="4100" dirty="0" smtClean="0"/>
              <a:t>pediatric (Pedi), </a:t>
            </a:r>
            <a:r>
              <a:rPr lang="en-US" sz="4100" dirty="0"/>
              <a:t>1 </a:t>
            </a:r>
            <a:r>
              <a:rPr lang="en-US" sz="4100" dirty="0" smtClean="0"/>
              <a:t>genitourinary (GU), </a:t>
            </a:r>
            <a:r>
              <a:rPr lang="en-US" sz="4100" dirty="0"/>
              <a:t>and 3 central nervous </a:t>
            </a:r>
            <a:r>
              <a:rPr lang="en-US" sz="4100" dirty="0" smtClean="0"/>
              <a:t>system (CNS) plans.</a:t>
            </a:r>
          </a:p>
          <a:p>
            <a:pPr indent="-571693">
              <a:buClr>
                <a:srgbClr val="FF0000"/>
              </a:buClr>
              <a:defRPr/>
            </a:pPr>
            <a:endParaRPr lang="en-US" sz="4100" dirty="0" smtClean="0"/>
          </a:p>
          <a:p>
            <a:pPr indent="-571693">
              <a:buClr>
                <a:srgbClr val="FF0000"/>
              </a:buClr>
              <a:defRPr/>
            </a:pPr>
            <a:r>
              <a:rPr lang="en-US" sz="4100" dirty="0" smtClean="0"/>
              <a:t>Each of the 100 plans was re-calculated  using an in-house Monte Carlo (MC) program (developed , validated in previous studies</a:t>
            </a:r>
            <a:r>
              <a:rPr lang="en-US" sz="4100" baseline="30000" dirty="0" smtClean="0"/>
              <a:t>6,7</a:t>
            </a:r>
            <a:r>
              <a:rPr lang="en-US" sz="4100" dirty="0" smtClean="0"/>
              <a:t>)  to generate the ‘measured’, reference distribution for our gamma calculations. </a:t>
            </a:r>
          </a:p>
          <a:p>
            <a:pPr indent="-571693">
              <a:buClr>
                <a:srgbClr val="FF0000"/>
              </a:buClr>
              <a:defRPr/>
            </a:pPr>
            <a:endParaRPr lang="en-US" sz="4100" dirty="0"/>
          </a:p>
          <a:p>
            <a:pPr indent="-571693">
              <a:buClr>
                <a:srgbClr val="FF0000"/>
              </a:buClr>
              <a:defRPr/>
            </a:pPr>
            <a:r>
              <a:rPr lang="en-US" sz="4100" dirty="0" err="1" smtClean="0"/>
              <a:t>DoseLab</a:t>
            </a:r>
            <a:r>
              <a:rPr lang="en-US" sz="4100" dirty="0" smtClean="0"/>
              <a:t> (</a:t>
            </a:r>
            <a:r>
              <a:rPr lang="en-US" sz="4100" dirty="0" err="1" smtClean="0"/>
              <a:t>Mobius</a:t>
            </a:r>
            <a:r>
              <a:rPr lang="en-US" sz="4100" dirty="0" smtClean="0"/>
              <a:t> Medical Systems) software was used to calculate 2D and 3D γ values . The software generates side-by-side 2D and 3D </a:t>
            </a:r>
            <a:r>
              <a:rPr lang="en-US" sz="3600" dirty="0"/>
              <a:t>γ </a:t>
            </a:r>
            <a:r>
              <a:rPr lang="en-US" sz="4100" dirty="0" smtClean="0"/>
              <a:t>values for each interpolated slice/volume thickness.  For each of the 50 QA comparisons, all three  tests below were performed while only the first two tests were performed for the 50 clinical comparisons.    </a:t>
            </a:r>
          </a:p>
          <a:p>
            <a:pPr indent="-571693">
              <a:buClr>
                <a:srgbClr val="FF0000"/>
              </a:buClr>
              <a:defRPr/>
            </a:pPr>
            <a:endParaRPr lang="en-US" sz="4100" dirty="0" smtClean="0"/>
          </a:p>
          <a:p>
            <a:pPr marL="819141" indent="-819141">
              <a:buClr>
                <a:srgbClr val="FF0000"/>
              </a:buClr>
              <a:buFont typeface="+mj-lt"/>
              <a:buAutoNum type="arabicPeriod"/>
            </a:pPr>
            <a:r>
              <a:rPr lang="en-US" sz="4100" dirty="0"/>
              <a:t>5%/5mm, 3%/3mm, 2%/2mm, and 1%/1mm at 1 mm interpolated slice thickness with no-dose </a:t>
            </a:r>
            <a:r>
              <a:rPr lang="en-US" sz="4100" dirty="0" smtClean="0"/>
              <a:t>threshold.</a:t>
            </a:r>
          </a:p>
          <a:p>
            <a:pPr marL="819141" indent="-819141">
              <a:buClr>
                <a:srgbClr val="FF0000"/>
              </a:buClr>
              <a:buFont typeface="+mj-lt"/>
              <a:buAutoNum type="arabicPeriod"/>
            </a:pPr>
            <a:endParaRPr lang="en-US" sz="2800" dirty="0"/>
          </a:p>
          <a:p>
            <a:pPr marL="819141" indent="-819141">
              <a:buClr>
                <a:srgbClr val="FF0000"/>
              </a:buClr>
              <a:buFont typeface="+mj-lt"/>
              <a:buAutoNum type="arabicPeriod"/>
            </a:pPr>
            <a:r>
              <a:rPr lang="en-US" sz="4100" dirty="0"/>
              <a:t>3%/3mm with 5%, 10%, and 15</a:t>
            </a:r>
            <a:r>
              <a:rPr lang="en-US" sz="4100" dirty="0" smtClean="0"/>
              <a:t>% of Rx dose, </a:t>
            </a:r>
            <a:r>
              <a:rPr lang="en-US" sz="4100" dirty="0"/>
              <a:t>low-dose threshold at 1mm interpolated slice </a:t>
            </a:r>
            <a:r>
              <a:rPr lang="en-US" sz="4100" dirty="0" smtClean="0"/>
              <a:t>thickness.</a:t>
            </a:r>
          </a:p>
          <a:p>
            <a:pPr marL="819141" indent="-819141">
              <a:buClr>
                <a:srgbClr val="FF0000"/>
              </a:buClr>
              <a:buFont typeface="+mj-lt"/>
              <a:buAutoNum type="arabicPeriod"/>
            </a:pPr>
            <a:endParaRPr lang="en-US" sz="2800" dirty="0" smtClean="0"/>
          </a:p>
          <a:p>
            <a:pPr marL="819141" indent="-819141">
              <a:buClr>
                <a:srgbClr val="FF0000"/>
              </a:buClr>
              <a:buFont typeface="+mj-lt"/>
              <a:buAutoNum type="arabicPeriod"/>
            </a:pPr>
            <a:r>
              <a:rPr lang="en-US" sz="4100" dirty="0" smtClean="0"/>
              <a:t>3%/3mm at 1, 1.5, and 3mm interpolated slice thickness with no-dose threshold .</a:t>
            </a:r>
            <a:endParaRPr lang="en-US" sz="4100" dirty="0"/>
          </a:p>
        </p:txBody>
      </p:sp>
      <p:sp>
        <p:nvSpPr>
          <p:cNvPr id="2061" name="Text Box 69"/>
          <p:cNvSpPr txBox="1">
            <a:spLocks noChangeArrowheads="1"/>
          </p:cNvSpPr>
          <p:nvPr/>
        </p:nvSpPr>
        <p:spPr bwMode="auto">
          <a:xfrm>
            <a:off x="13054417" y="11836833"/>
            <a:ext cx="12601562" cy="1523494"/>
          </a:xfrm>
          <a:prstGeom prst="rect">
            <a:avLst/>
          </a:prstGeom>
          <a:noFill/>
          <a:ln w="9525">
            <a:noFill/>
            <a:miter lim="800000"/>
            <a:headEnd/>
            <a:tailEnd/>
          </a:ln>
        </p:spPr>
        <p:txBody>
          <a:bodyPr wrap="square" lIns="0" tIns="0" rIns="0" bIns="0">
            <a:spAutoFit/>
          </a:bodyPr>
          <a:lstStyle/>
          <a:p>
            <a:r>
              <a:rPr lang="en-US" sz="3300" b="1" dirty="0"/>
              <a:t>Table </a:t>
            </a:r>
            <a:r>
              <a:rPr lang="en-US" sz="3300" b="1" dirty="0" smtClean="0"/>
              <a:t>1</a:t>
            </a:r>
            <a:r>
              <a:rPr lang="en-US" sz="3300" dirty="0" smtClean="0"/>
              <a:t>. 2D </a:t>
            </a:r>
            <a:r>
              <a:rPr lang="en-US" sz="3300" dirty="0" err="1" smtClean="0"/>
              <a:t>vs</a:t>
            </a:r>
            <a:r>
              <a:rPr lang="en-US" sz="3300" dirty="0" smtClean="0"/>
              <a:t> 3D comparisons of average gamma and percentage of pixel passing acceptance criteria averaged over 50 IMRT QA (a) and 50 Clinical (b) comparisons with no dose </a:t>
            </a:r>
            <a:r>
              <a:rPr lang="en-US" sz="3300" dirty="0" err="1" smtClean="0"/>
              <a:t>thresholding</a:t>
            </a:r>
            <a:r>
              <a:rPr lang="en-US" sz="3300" dirty="0" smtClean="0"/>
              <a:t> applied.</a:t>
            </a:r>
            <a:endParaRPr lang="en-US" sz="3300" dirty="0"/>
          </a:p>
        </p:txBody>
      </p:sp>
      <p:graphicFrame>
        <p:nvGraphicFramePr>
          <p:cNvPr id="24" name="Table 23"/>
          <p:cNvGraphicFramePr>
            <a:graphicFrameLocks noGrp="1"/>
          </p:cNvGraphicFramePr>
          <p:nvPr/>
        </p:nvGraphicFramePr>
        <p:xfrm>
          <a:off x="13012016" y="13548544"/>
          <a:ext cx="12404812" cy="4697377"/>
        </p:xfrm>
        <a:graphic>
          <a:graphicData uri="http://schemas.openxmlformats.org/drawingml/2006/table">
            <a:tbl>
              <a:tblPr/>
              <a:tblGrid>
                <a:gridCol w="3021022"/>
                <a:gridCol w="2100101"/>
                <a:gridCol w="2205916"/>
                <a:gridCol w="2580509"/>
                <a:gridCol w="2497264"/>
              </a:tblGrid>
              <a:tr h="622042">
                <a:tc>
                  <a:txBody>
                    <a:bodyPr/>
                    <a:lstStyle/>
                    <a:p>
                      <a:pPr algn="l" fontAlgn="b"/>
                      <a:r>
                        <a:rPr lang="en-US" sz="3600" b="1" i="0" u="none" strike="noStrike" dirty="0">
                          <a:solidFill>
                            <a:srgbClr val="000000"/>
                          </a:solidFill>
                          <a:latin typeface="Calibri"/>
                        </a:rPr>
                        <a:t> </a:t>
                      </a:r>
                    </a:p>
                  </a:txBody>
                  <a:tcPr marL="28277" marR="28277" marT="2961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gridSpan="2">
                  <a:txBody>
                    <a:bodyPr/>
                    <a:lstStyle/>
                    <a:p>
                      <a:pPr algn="ctr" fontAlgn="b"/>
                      <a:r>
                        <a:rPr lang="en-US" sz="3600" b="1" i="0" u="none" strike="noStrike">
                          <a:solidFill>
                            <a:srgbClr val="000000"/>
                          </a:solidFill>
                          <a:latin typeface="Calibri"/>
                        </a:rPr>
                        <a:t>2D Gamma </a:t>
                      </a:r>
                    </a:p>
                  </a:txBody>
                  <a:tcPr marL="28277" marR="28277" marT="2961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3600" b="1" i="0" u="none" strike="noStrike">
                          <a:solidFill>
                            <a:srgbClr val="000000"/>
                          </a:solidFill>
                          <a:latin typeface="Calibri"/>
                        </a:rPr>
                        <a:t>3D Gamma</a:t>
                      </a:r>
                    </a:p>
                  </a:txBody>
                  <a:tcPr marL="28277" marR="28277" marT="2961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r>
              <a:tr h="1686527">
                <a:tc>
                  <a:txBody>
                    <a:bodyPr/>
                    <a:lstStyle/>
                    <a:p>
                      <a:pPr algn="ctr" fontAlgn="b"/>
                      <a:r>
                        <a:rPr lang="en-US" sz="3600" b="1" i="0" u="none" strike="noStrike">
                          <a:solidFill>
                            <a:srgbClr val="000000"/>
                          </a:solidFill>
                          <a:latin typeface="Calibri"/>
                        </a:rPr>
                        <a:t>Acceptance Criteria</a:t>
                      </a:r>
                    </a:p>
                  </a:txBody>
                  <a:tcPr marL="28277" marR="28277" marT="29619"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a:solidFill>
                            <a:srgbClr val="000000"/>
                          </a:solidFill>
                          <a:latin typeface="Calibri"/>
                        </a:rPr>
                        <a:t>Average Gamma</a:t>
                      </a:r>
                    </a:p>
                  </a:txBody>
                  <a:tcPr marL="28277" marR="28277" marT="29619"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Average  % </a:t>
                      </a:r>
                      <a:r>
                        <a:rPr lang="en-US" sz="3600" b="1" i="0" u="none" strike="noStrike" dirty="0" smtClean="0">
                          <a:solidFill>
                            <a:srgbClr val="000000"/>
                          </a:solidFill>
                          <a:latin typeface="Calibri"/>
                        </a:rPr>
                        <a:t> </a:t>
                      </a:r>
                      <a:r>
                        <a:rPr lang="en-US" sz="3600" b="1" i="0" u="none" strike="noStrike" dirty="0">
                          <a:solidFill>
                            <a:srgbClr val="000000"/>
                          </a:solidFill>
                          <a:latin typeface="Calibri"/>
                        </a:rPr>
                        <a:t>Pixels Passing</a:t>
                      </a:r>
                    </a:p>
                  </a:txBody>
                  <a:tcPr marL="28277" marR="28277" marT="29619"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a:solidFill>
                            <a:srgbClr val="000000"/>
                          </a:solidFill>
                          <a:latin typeface="Calibri"/>
                        </a:rPr>
                        <a:t>Average Gamma</a:t>
                      </a:r>
                    </a:p>
                  </a:txBody>
                  <a:tcPr marL="28277" marR="28277" marT="29619"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Average  % </a:t>
                      </a:r>
                      <a:r>
                        <a:rPr lang="en-US" sz="3600" b="1" i="0" u="none" strike="noStrike" dirty="0" smtClean="0">
                          <a:solidFill>
                            <a:srgbClr val="000000"/>
                          </a:solidFill>
                          <a:latin typeface="Calibri"/>
                        </a:rPr>
                        <a:t> </a:t>
                      </a:r>
                      <a:r>
                        <a:rPr lang="en-US" sz="3600" b="1" i="0" u="none" strike="noStrike" dirty="0">
                          <a:solidFill>
                            <a:srgbClr val="000000"/>
                          </a:solidFill>
                          <a:latin typeface="Calibri"/>
                        </a:rPr>
                        <a:t>Pixels Passing</a:t>
                      </a:r>
                    </a:p>
                  </a:txBody>
                  <a:tcPr marL="28277" marR="28277" marT="2961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622042">
                <a:tc>
                  <a:txBody>
                    <a:bodyPr/>
                    <a:lstStyle/>
                    <a:p>
                      <a:pPr algn="ctr" fontAlgn="b"/>
                      <a:r>
                        <a:rPr lang="en-US" sz="3600" b="1" i="0" u="none" strike="noStrike" dirty="0">
                          <a:solidFill>
                            <a:srgbClr val="000000"/>
                          </a:solidFill>
                          <a:latin typeface="Calibri"/>
                        </a:rPr>
                        <a:t>5%/5mm</a:t>
                      </a:r>
                    </a:p>
                  </a:txBody>
                  <a:tcPr marL="28277" marR="28277" marT="29619"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dirty="0">
                          <a:solidFill>
                            <a:srgbClr val="000000"/>
                          </a:solidFill>
                          <a:latin typeface="Calibri"/>
                        </a:rPr>
                        <a:t>0.224</a:t>
                      </a:r>
                    </a:p>
                  </a:txBody>
                  <a:tcPr marL="28277" marR="28277" marT="29619"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a:solidFill>
                            <a:srgbClr val="000000"/>
                          </a:solidFill>
                          <a:latin typeface="Calibri"/>
                        </a:rPr>
                        <a:t>98.3%</a:t>
                      </a:r>
                    </a:p>
                  </a:txBody>
                  <a:tcPr marL="28277" marR="28277" marT="29619"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dirty="0">
                          <a:solidFill>
                            <a:srgbClr val="000000"/>
                          </a:solidFill>
                          <a:latin typeface="Calibri"/>
                        </a:rPr>
                        <a:t>0.195</a:t>
                      </a:r>
                    </a:p>
                  </a:txBody>
                  <a:tcPr marL="28277" marR="28277" marT="29619"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a:solidFill>
                            <a:srgbClr val="000000"/>
                          </a:solidFill>
                          <a:latin typeface="Calibri"/>
                        </a:rPr>
                        <a:t>98.7%</a:t>
                      </a:r>
                    </a:p>
                  </a:txBody>
                  <a:tcPr marL="28277" marR="28277" marT="29619" marB="0" anchor="b">
                    <a:lnL>
                      <a:noFill/>
                    </a:lnL>
                    <a:lnR>
                      <a:noFill/>
                    </a:lnR>
                    <a:lnT w="25400" cap="flat" cmpd="dbl" algn="ctr">
                      <a:solidFill>
                        <a:srgbClr val="000000"/>
                      </a:solidFill>
                      <a:prstDash val="solid"/>
                      <a:round/>
                      <a:headEnd type="none" w="med" len="med"/>
                      <a:tailEnd type="none" w="med" len="med"/>
                    </a:lnT>
                    <a:lnB>
                      <a:noFill/>
                    </a:lnB>
                  </a:tcPr>
                </a:tc>
              </a:tr>
              <a:tr h="592422">
                <a:tc>
                  <a:txBody>
                    <a:bodyPr/>
                    <a:lstStyle/>
                    <a:p>
                      <a:pPr algn="ctr" fontAlgn="b"/>
                      <a:r>
                        <a:rPr lang="en-US" sz="3600" b="1" i="0" u="none" strike="noStrike">
                          <a:solidFill>
                            <a:srgbClr val="000000"/>
                          </a:solidFill>
                          <a:latin typeface="Calibri"/>
                        </a:rPr>
                        <a:t>3%/3mm</a:t>
                      </a:r>
                    </a:p>
                  </a:txBody>
                  <a:tcPr marL="28277" marR="28277" marT="2961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dirty="0">
                          <a:solidFill>
                            <a:srgbClr val="000000"/>
                          </a:solidFill>
                          <a:latin typeface="Calibri"/>
                        </a:rPr>
                        <a:t>0.365</a:t>
                      </a:r>
                    </a:p>
                  </a:txBody>
                  <a:tcPr marL="28277" marR="28277" marT="296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dirty="0">
                          <a:solidFill>
                            <a:srgbClr val="000000"/>
                          </a:solidFill>
                          <a:latin typeface="Calibri"/>
                        </a:rPr>
                        <a:t>96.6%</a:t>
                      </a:r>
                    </a:p>
                  </a:txBody>
                  <a:tcPr marL="28277" marR="28277" marT="2961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dirty="0">
                          <a:solidFill>
                            <a:srgbClr val="000000"/>
                          </a:solidFill>
                          <a:latin typeface="Calibri"/>
                        </a:rPr>
                        <a:t>0.332</a:t>
                      </a:r>
                    </a:p>
                  </a:txBody>
                  <a:tcPr marL="28277" marR="28277" marT="296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a:solidFill>
                            <a:srgbClr val="000000"/>
                          </a:solidFill>
                          <a:latin typeface="Calibri"/>
                        </a:rPr>
                        <a:t>97.4%</a:t>
                      </a:r>
                    </a:p>
                  </a:txBody>
                  <a:tcPr marL="28277" marR="28277" marT="29619" marB="0" anchor="b">
                    <a:lnL>
                      <a:noFill/>
                    </a:lnL>
                    <a:lnR>
                      <a:noFill/>
                    </a:lnR>
                    <a:lnT>
                      <a:noFill/>
                    </a:lnT>
                    <a:lnB>
                      <a:noFill/>
                    </a:lnB>
                  </a:tcPr>
                </a:tc>
              </a:tr>
              <a:tr h="592422">
                <a:tc>
                  <a:txBody>
                    <a:bodyPr/>
                    <a:lstStyle/>
                    <a:p>
                      <a:pPr algn="ctr" fontAlgn="b"/>
                      <a:r>
                        <a:rPr lang="en-US" sz="3600" b="1" i="0" u="none" strike="noStrike">
                          <a:solidFill>
                            <a:srgbClr val="000000"/>
                          </a:solidFill>
                          <a:latin typeface="Calibri"/>
                        </a:rPr>
                        <a:t>2%/2mm</a:t>
                      </a:r>
                    </a:p>
                  </a:txBody>
                  <a:tcPr marL="28277" marR="28277" marT="2961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dirty="0">
                          <a:solidFill>
                            <a:srgbClr val="000000"/>
                          </a:solidFill>
                          <a:latin typeface="Calibri"/>
                        </a:rPr>
                        <a:t>0.560</a:t>
                      </a:r>
                    </a:p>
                  </a:txBody>
                  <a:tcPr marL="28277" marR="28277" marT="296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dirty="0">
                          <a:solidFill>
                            <a:srgbClr val="000000"/>
                          </a:solidFill>
                          <a:latin typeface="Calibri"/>
                        </a:rPr>
                        <a:t>93.2%</a:t>
                      </a:r>
                    </a:p>
                  </a:txBody>
                  <a:tcPr marL="28277" marR="28277" marT="2961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dirty="0">
                          <a:solidFill>
                            <a:srgbClr val="000000"/>
                          </a:solidFill>
                          <a:latin typeface="Calibri"/>
                        </a:rPr>
                        <a:t>0.513</a:t>
                      </a:r>
                    </a:p>
                  </a:txBody>
                  <a:tcPr marL="28277" marR="28277" marT="296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a:solidFill>
                            <a:srgbClr val="000000"/>
                          </a:solidFill>
                          <a:latin typeface="Calibri"/>
                        </a:rPr>
                        <a:t>94.9%</a:t>
                      </a:r>
                    </a:p>
                  </a:txBody>
                  <a:tcPr marL="28277" marR="28277" marT="29619" marB="0" anchor="b">
                    <a:lnL>
                      <a:noFill/>
                    </a:lnL>
                    <a:lnR>
                      <a:noFill/>
                    </a:lnR>
                    <a:lnT>
                      <a:noFill/>
                    </a:lnT>
                    <a:lnB>
                      <a:noFill/>
                    </a:lnB>
                  </a:tcPr>
                </a:tc>
              </a:tr>
              <a:tr h="581922">
                <a:tc>
                  <a:txBody>
                    <a:bodyPr/>
                    <a:lstStyle/>
                    <a:p>
                      <a:pPr algn="ctr" fontAlgn="b"/>
                      <a:r>
                        <a:rPr lang="en-US" sz="3600" b="1" i="0" u="none" strike="noStrike" dirty="0">
                          <a:solidFill>
                            <a:srgbClr val="000000"/>
                          </a:solidFill>
                          <a:latin typeface="Calibri"/>
                        </a:rPr>
                        <a:t>1%/1mm</a:t>
                      </a:r>
                    </a:p>
                  </a:txBody>
                  <a:tcPr marL="28277" marR="28277" marT="2961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1.176</a:t>
                      </a:r>
                    </a:p>
                  </a:txBody>
                  <a:tcPr marL="28277" marR="28277" marT="2961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79.1%</a:t>
                      </a:r>
                    </a:p>
                  </a:txBody>
                  <a:tcPr marL="28277" marR="28277" marT="2961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1.095</a:t>
                      </a:r>
                    </a:p>
                  </a:txBody>
                  <a:tcPr marL="28277" marR="28277" marT="2961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80.9%</a:t>
                      </a:r>
                    </a:p>
                  </a:txBody>
                  <a:tcPr marL="28277" marR="28277" marT="29619"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
        <p:nvSpPr>
          <p:cNvPr id="25" name="Text Box 69"/>
          <p:cNvSpPr txBox="1">
            <a:spLocks noChangeArrowheads="1"/>
          </p:cNvSpPr>
          <p:nvPr/>
        </p:nvSpPr>
        <p:spPr bwMode="auto">
          <a:xfrm>
            <a:off x="13003237" y="13623557"/>
            <a:ext cx="1066934" cy="507893"/>
          </a:xfrm>
          <a:prstGeom prst="rect">
            <a:avLst/>
          </a:prstGeom>
          <a:noFill/>
          <a:ln w="9525">
            <a:noFill/>
            <a:miter lim="800000"/>
            <a:headEnd/>
            <a:tailEnd/>
          </a:ln>
        </p:spPr>
        <p:txBody>
          <a:bodyPr wrap="square" lIns="0" tIns="0" rIns="0" bIns="0">
            <a:spAutoFit/>
          </a:bodyPr>
          <a:lstStyle/>
          <a:p>
            <a:pPr algn="ctr"/>
            <a:r>
              <a:rPr lang="en-US" sz="3300" b="1" dirty="0" smtClean="0"/>
              <a:t>(a)</a:t>
            </a:r>
            <a:endParaRPr lang="en-US" sz="3300" dirty="0"/>
          </a:p>
        </p:txBody>
      </p:sp>
      <p:graphicFrame>
        <p:nvGraphicFramePr>
          <p:cNvPr id="26" name="Table 25"/>
          <p:cNvGraphicFramePr>
            <a:graphicFrameLocks noGrp="1"/>
          </p:cNvGraphicFramePr>
          <p:nvPr/>
        </p:nvGraphicFramePr>
        <p:xfrm>
          <a:off x="13105396" y="18962369"/>
          <a:ext cx="12416757" cy="4653994"/>
        </p:xfrm>
        <a:graphic>
          <a:graphicData uri="http://schemas.openxmlformats.org/drawingml/2006/table">
            <a:tbl>
              <a:tblPr/>
              <a:tblGrid>
                <a:gridCol w="2884066"/>
                <a:gridCol w="2228188"/>
                <a:gridCol w="2250610"/>
                <a:gridCol w="2601087"/>
                <a:gridCol w="2452806"/>
              </a:tblGrid>
              <a:tr h="593842">
                <a:tc>
                  <a:txBody>
                    <a:bodyPr/>
                    <a:lstStyle/>
                    <a:p>
                      <a:pPr algn="l" fontAlgn="b"/>
                      <a:r>
                        <a:rPr lang="en-US" sz="3600" b="1" i="0" u="none" strike="noStrike" dirty="0">
                          <a:solidFill>
                            <a:srgbClr val="000000"/>
                          </a:solidFill>
                          <a:latin typeface="Calibri"/>
                        </a:rPr>
                        <a:t> </a:t>
                      </a:r>
                    </a:p>
                  </a:txBody>
                  <a:tcPr marL="26994" marR="26994" marT="28278"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gridSpan="2">
                  <a:txBody>
                    <a:bodyPr/>
                    <a:lstStyle/>
                    <a:p>
                      <a:pPr algn="ctr" fontAlgn="b"/>
                      <a:r>
                        <a:rPr lang="en-US" sz="3600" b="1" i="0" u="none" strike="noStrike">
                          <a:solidFill>
                            <a:srgbClr val="000000"/>
                          </a:solidFill>
                          <a:latin typeface="Calibri"/>
                        </a:rPr>
                        <a:t>2D Gamma </a:t>
                      </a:r>
                    </a:p>
                  </a:txBody>
                  <a:tcPr marL="26994" marR="26994" marT="28278"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3600" b="1" i="0" u="none" strike="noStrike" dirty="0">
                          <a:solidFill>
                            <a:srgbClr val="000000"/>
                          </a:solidFill>
                          <a:latin typeface="Calibri"/>
                        </a:rPr>
                        <a:t>3D Gamma</a:t>
                      </a:r>
                    </a:p>
                  </a:txBody>
                  <a:tcPr marL="26994" marR="26994" marT="28278"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r>
              <a:tr h="1704878">
                <a:tc>
                  <a:txBody>
                    <a:bodyPr/>
                    <a:lstStyle/>
                    <a:p>
                      <a:pPr algn="ctr" fontAlgn="b"/>
                      <a:r>
                        <a:rPr lang="en-US" sz="3600" b="1" i="0" u="none" strike="noStrike" dirty="0">
                          <a:solidFill>
                            <a:srgbClr val="000000"/>
                          </a:solidFill>
                          <a:latin typeface="Calibri"/>
                        </a:rPr>
                        <a:t>Acceptance Criteria</a:t>
                      </a:r>
                    </a:p>
                  </a:txBody>
                  <a:tcPr marL="26994" marR="26994" marT="28278"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a:solidFill>
                            <a:srgbClr val="000000"/>
                          </a:solidFill>
                          <a:latin typeface="Calibri"/>
                        </a:rPr>
                        <a:t>Average Gamma</a:t>
                      </a:r>
                    </a:p>
                  </a:txBody>
                  <a:tcPr marL="26994" marR="26994" marT="28278"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Average  % </a:t>
                      </a:r>
                      <a:r>
                        <a:rPr lang="en-US" sz="3600" b="1" i="0" u="none" strike="noStrike" dirty="0" smtClean="0">
                          <a:solidFill>
                            <a:srgbClr val="000000"/>
                          </a:solidFill>
                          <a:latin typeface="Calibri"/>
                        </a:rPr>
                        <a:t> </a:t>
                      </a:r>
                      <a:r>
                        <a:rPr lang="en-US" sz="3600" b="1" i="0" u="none" strike="noStrike" dirty="0">
                          <a:solidFill>
                            <a:srgbClr val="000000"/>
                          </a:solidFill>
                          <a:latin typeface="Calibri"/>
                        </a:rPr>
                        <a:t>Pixels Passing</a:t>
                      </a:r>
                    </a:p>
                  </a:txBody>
                  <a:tcPr marL="26994" marR="26994" marT="28278"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a:solidFill>
                            <a:srgbClr val="000000"/>
                          </a:solidFill>
                          <a:latin typeface="Calibri"/>
                        </a:rPr>
                        <a:t>Average Gamma</a:t>
                      </a:r>
                    </a:p>
                  </a:txBody>
                  <a:tcPr marL="26994" marR="26994" marT="28278"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Average  % </a:t>
                      </a:r>
                      <a:r>
                        <a:rPr lang="en-US" sz="3600" b="1" i="0" u="none" strike="noStrike" dirty="0" smtClean="0">
                          <a:solidFill>
                            <a:srgbClr val="000000"/>
                          </a:solidFill>
                          <a:latin typeface="Calibri"/>
                        </a:rPr>
                        <a:t> </a:t>
                      </a:r>
                      <a:r>
                        <a:rPr lang="en-US" sz="3600" b="1" i="0" u="none" strike="noStrike" dirty="0">
                          <a:solidFill>
                            <a:srgbClr val="000000"/>
                          </a:solidFill>
                          <a:latin typeface="Calibri"/>
                        </a:rPr>
                        <a:t>Pixels Passing</a:t>
                      </a:r>
                    </a:p>
                  </a:txBody>
                  <a:tcPr marL="26994" marR="26994" marT="28278"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593842">
                <a:tc>
                  <a:txBody>
                    <a:bodyPr/>
                    <a:lstStyle/>
                    <a:p>
                      <a:pPr algn="ctr" fontAlgn="b"/>
                      <a:r>
                        <a:rPr lang="en-US" sz="3600" b="1" i="0" u="none" strike="noStrike" dirty="0">
                          <a:solidFill>
                            <a:srgbClr val="000000"/>
                          </a:solidFill>
                          <a:latin typeface="Calibri"/>
                        </a:rPr>
                        <a:t>5%/5mm</a:t>
                      </a:r>
                    </a:p>
                  </a:txBody>
                  <a:tcPr marL="26994" marR="26994" marT="28278"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a:solidFill>
                            <a:srgbClr val="000000"/>
                          </a:solidFill>
                          <a:latin typeface="Calibri"/>
                        </a:rPr>
                        <a:t>0.249</a:t>
                      </a:r>
                    </a:p>
                  </a:txBody>
                  <a:tcPr marL="26994" marR="26994" marT="28278"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a:solidFill>
                            <a:srgbClr val="000000"/>
                          </a:solidFill>
                          <a:latin typeface="Calibri"/>
                        </a:rPr>
                        <a:t>98.0%</a:t>
                      </a:r>
                    </a:p>
                  </a:txBody>
                  <a:tcPr marL="26994" marR="26994" marT="28278"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a:solidFill>
                            <a:srgbClr val="000000"/>
                          </a:solidFill>
                          <a:latin typeface="Calibri"/>
                        </a:rPr>
                        <a:t>0.215</a:t>
                      </a:r>
                    </a:p>
                  </a:txBody>
                  <a:tcPr marL="26994" marR="26994" marT="28278"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a:solidFill>
                            <a:srgbClr val="000000"/>
                          </a:solidFill>
                          <a:latin typeface="Calibri"/>
                        </a:rPr>
                        <a:t>98.9%</a:t>
                      </a:r>
                    </a:p>
                  </a:txBody>
                  <a:tcPr marL="26994" marR="26994" marT="28278" marB="0" anchor="b">
                    <a:lnL>
                      <a:noFill/>
                    </a:lnL>
                    <a:lnR>
                      <a:noFill/>
                    </a:lnR>
                    <a:lnT w="25400" cap="flat" cmpd="dbl" algn="ctr">
                      <a:solidFill>
                        <a:srgbClr val="000000"/>
                      </a:solidFill>
                      <a:prstDash val="solid"/>
                      <a:round/>
                      <a:headEnd type="none" w="med" len="med"/>
                      <a:tailEnd type="none" w="med" len="med"/>
                    </a:lnT>
                    <a:lnB>
                      <a:noFill/>
                    </a:lnB>
                  </a:tcPr>
                </a:tc>
              </a:tr>
              <a:tr h="587144">
                <a:tc>
                  <a:txBody>
                    <a:bodyPr/>
                    <a:lstStyle/>
                    <a:p>
                      <a:pPr algn="ctr" fontAlgn="b"/>
                      <a:r>
                        <a:rPr lang="en-US" sz="3600" b="1" i="0" u="none" strike="noStrike">
                          <a:solidFill>
                            <a:srgbClr val="000000"/>
                          </a:solidFill>
                          <a:latin typeface="Calibri"/>
                        </a:rPr>
                        <a:t>3%/3mm</a:t>
                      </a:r>
                    </a:p>
                  </a:txBody>
                  <a:tcPr marL="26994" marR="26994" marT="2827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a:solidFill>
                            <a:srgbClr val="000000"/>
                          </a:solidFill>
                          <a:latin typeface="Calibri"/>
                        </a:rPr>
                        <a:t>0.435</a:t>
                      </a:r>
                    </a:p>
                  </a:txBody>
                  <a:tcPr marL="26994" marR="26994" marT="28278"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dirty="0">
                          <a:solidFill>
                            <a:srgbClr val="000000"/>
                          </a:solidFill>
                          <a:latin typeface="Calibri"/>
                        </a:rPr>
                        <a:t>94.2%</a:t>
                      </a:r>
                    </a:p>
                  </a:txBody>
                  <a:tcPr marL="26994" marR="26994" marT="2827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a:solidFill>
                            <a:srgbClr val="000000"/>
                          </a:solidFill>
                          <a:latin typeface="Calibri"/>
                        </a:rPr>
                        <a:t>0.373</a:t>
                      </a:r>
                    </a:p>
                  </a:txBody>
                  <a:tcPr marL="26994" marR="26994" marT="28278"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a:solidFill>
                            <a:srgbClr val="000000"/>
                          </a:solidFill>
                          <a:latin typeface="Calibri"/>
                        </a:rPr>
                        <a:t>96.4%</a:t>
                      </a:r>
                    </a:p>
                  </a:txBody>
                  <a:tcPr marL="26994" marR="26994" marT="28278" marB="0" anchor="b">
                    <a:lnL>
                      <a:noFill/>
                    </a:lnL>
                    <a:lnR>
                      <a:noFill/>
                    </a:lnR>
                    <a:lnT>
                      <a:noFill/>
                    </a:lnT>
                    <a:lnB>
                      <a:noFill/>
                    </a:lnB>
                  </a:tcPr>
                </a:tc>
              </a:tr>
              <a:tr h="587144">
                <a:tc>
                  <a:txBody>
                    <a:bodyPr/>
                    <a:lstStyle/>
                    <a:p>
                      <a:pPr algn="ctr" fontAlgn="b"/>
                      <a:r>
                        <a:rPr lang="en-US" sz="3600" b="1" i="0" u="none" strike="noStrike">
                          <a:solidFill>
                            <a:srgbClr val="000000"/>
                          </a:solidFill>
                          <a:latin typeface="Calibri"/>
                        </a:rPr>
                        <a:t>2%/2mm</a:t>
                      </a:r>
                    </a:p>
                  </a:txBody>
                  <a:tcPr marL="26994" marR="26994" marT="2827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a:solidFill>
                            <a:srgbClr val="000000"/>
                          </a:solidFill>
                          <a:latin typeface="Calibri"/>
                        </a:rPr>
                        <a:t>0.710</a:t>
                      </a:r>
                    </a:p>
                  </a:txBody>
                  <a:tcPr marL="26994" marR="26994" marT="28278"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a:solidFill>
                            <a:srgbClr val="000000"/>
                          </a:solidFill>
                          <a:latin typeface="Calibri"/>
                        </a:rPr>
                        <a:t>88.8%</a:t>
                      </a:r>
                    </a:p>
                  </a:txBody>
                  <a:tcPr marL="26994" marR="26994" marT="2827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dirty="0">
                          <a:solidFill>
                            <a:srgbClr val="000000"/>
                          </a:solidFill>
                          <a:latin typeface="Calibri"/>
                        </a:rPr>
                        <a:t>0.589</a:t>
                      </a:r>
                    </a:p>
                  </a:txBody>
                  <a:tcPr marL="26994" marR="26994" marT="28278"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a:solidFill>
                            <a:srgbClr val="000000"/>
                          </a:solidFill>
                          <a:latin typeface="Calibri"/>
                        </a:rPr>
                        <a:t>91.7%</a:t>
                      </a:r>
                    </a:p>
                  </a:txBody>
                  <a:tcPr marL="26994" marR="26994" marT="28278" marB="0" anchor="b">
                    <a:lnL>
                      <a:noFill/>
                    </a:lnL>
                    <a:lnR>
                      <a:noFill/>
                    </a:lnR>
                    <a:lnT>
                      <a:noFill/>
                    </a:lnT>
                    <a:lnB>
                      <a:noFill/>
                    </a:lnB>
                  </a:tcPr>
                </a:tc>
              </a:tr>
              <a:tr h="587144">
                <a:tc>
                  <a:txBody>
                    <a:bodyPr/>
                    <a:lstStyle/>
                    <a:p>
                      <a:pPr algn="ctr" fontAlgn="b"/>
                      <a:r>
                        <a:rPr lang="en-US" sz="3600" b="1" i="0" u="none" strike="noStrike" dirty="0">
                          <a:solidFill>
                            <a:srgbClr val="000000"/>
                          </a:solidFill>
                          <a:latin typeface="Calibri"/>
                        </a:rPr>
                        <a:t>1%/1mm</a:t>
                      </a:r>
                    </a:p>
                  </a:txBody>
                  <a:tcPr marL="26994" marR="26994" marT="28278"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1.850</a:t>
                      </a:r>
                    </a:p>
                  </a:txBody>
                  <a:tcPr marL="26994" marR="26994" marT="2827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74.9%</a:t>
                      </a:r>
                    </a:p>
                  </a:txBody>
                  <a:tcPr marL="26994" marR="26994" marT="28278"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1.582</a:t>
                      </a:r>
                    </a:p>
                  </a:txBody>
                  <a:tcPr marL="26994" marR="26994" marT="2827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77.0%</a:t>
                      </a:r>
                    </a:p>
                  </a:txBody>
                  <a:tcPr marL="26994" marR="26994" marT="28278"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
        <p:nvSpPr>
          <p:cNvPr id="28" name="Text Box 69"/>
          <p:cNvSpPr txBox="1">
            <a:spLocks noChangeArrowheads="1"/>
          </p:cNvSpPr>
          <p:nvPr/>
        </p:nvSpPr>
        <p:spPr bwMode="auto">
          <a:xfrm>
            <a:off x="13069921" y="19004481"/>
            <a:ext cx="1133617" cy="520905"/>
          </a:xfrm>
          <a:prstGeom prst="rect">
            <a:avLst/>
          </a:prstGeom>
          <a:noFill/>
          <a:ln w="9525">
            <a:noFill/>
            <a:miter lim="800000"/>
            <a:headEnd/>
            <a:tailEnd/>
          </a:ln>
        </p:spPr>
        <p:txBody>
          <a:bodyPr wrap="square" lIns="0" tIns="0" rIns="0" bIns="0">
            <a:spAutoFit/>
          </a:bodyPr>
          <a:lstStyle/>
          <a:p>
            <a:pPr algn="ctr"/>
            <a:r>
              <a:rPr lang="en-US" sz="3300" b="1" dirty="0" smtClean="0"/>
              <a:t>(b)</a:t>
            </a:r>
            <a:endParaRPr lang="en-US" sz="3300" dirty="0"/>
          </a:p>
        </p:txBody>
      </p:sp>
      <p:graphicFrame>
        <p:nvGraphicFramePr>
          <p:cNvPr id="29" name="Table 28"/>
          <p:cNvGraphicFramePr>
            <a:graphicFrameLocks noGrp="1"/>
          </p:cNvGraphicFramePr>
          <p:nvPr/>
        </p:nvGraphicFramePr>
        <p:xfrm>
          <a:off x="25955398" y="8141924"/>
          <a:ext cx="11990894" cy="4682816"/>
        </p:xfrm>
        <a:graphic>
          <a:graphicData uri="http://schemas.openxmlformats.org/drawingml/2006/table">
            <a:tbl>
              <a:tblPr/>
              <a:tblGrid>
                <a:gridCol w="2461363"/>
                <a:gridCol w="2507284"/>
                <a:gridCol w="2263167"/>
                <a:gridCol w="2569062"/>
                <a:gridCol w="2190018"/>
              </a:tblGrid>
              <a:tr h="607000">
                <a:tc>
                  <a:txBody>
                    <a:bodyPr/>
                    <a:lstStyle/>
                    <a:p>
                      <a:pPr algn="l" fontAlgn="b"/>
                      <a:r>
                        <a:rPr lang="en-US" sz="3600" b="1" i="0" u="none" strike="noStrike" dirty="0">
                          <a:solidFill>
                            <a:srgbClr val="000000"/>
                          </a:solidFill>
                          <a:latin typeface="Calibri"/>
                        </a:rPr>
                        <a:t> </a:t>
                      </a:r>
                    </a:p>
                  </a:txBody>
                  <a:tcPr marL="27591" marR="27591" marT="28903"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gridSpan="2">
                  <a:txBody>
                    <a:bodyPr/>
                    <a:lstStyle/>
                    <a:p>
                      <a:pPr algn="ctr" fontAlgn="b"/>
                      <a:r>
                        <a:rPr lang="en-US" sz="3600" b="1" i="0" u="none" strike="noStrike">
                          <a:solidFill>
                            <a:srgbClr val="000000"/>
                          </a:solidFill>
                          <a:latin typeface="Calibri"/>
                        </a:rPr>
                        <a:t>2D Gamma </a:t>
                      </a:r>
                    </a:p>
                  </a:txBody>
                  <a:tcPr marL="27591" marR="27591" marT="28903"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3600" b="1" i="0" u="none" strike="noStrike">
                          <a:solidFill>
                            <a:srgbClr val="000000"/>
                          </a:solidFill>
                          <a:latin typeface="Calibri"/>
                        </a:rPr>
                        <a:t>3D Gamma</a:t>
                      </a:r>
                    </a:p>
                  </a:txBody>
                  <a:tcPr marL="27591" marR="27591" marT="28903"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r>
              <a:tr h="1705503">
                <a:tc>
                  <a:txBody>
                    <a:bodyPr/>
                    <a:lstStyle/>
                    <a:p>
                      <a:pPr algn="ctr" fontAlgn="b"/>
                      <a:r>
                        <a:rPr lang="en-US" sz="3600" b="1" i="0" u="none" strike="noStrike">
                          <a:solidFill>
                            <a:srgbClr val="000000"/>
                          </a:solidFill>
                          <a:latin typeface="Calibri"/>
                        </a:rPr>
                        <a:t>Low-Dose Threshold</a:t>
                      </a:r>
                    </a:p>
                  </a:txBody>
                  <a:tcPr marL="27591" marR="27591" marT="28903"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a:solidFill>
                            <a:srgbClr val="000000"/>
                          </a:solidFill>
                          <a:latin typeface="Calibri"/>
                        </a:rPr>
                        <a:t>Average Gamma</a:t>
                      </a:r>
                    </a:p>
                  </a:txBody>
                  <a:tcPr marL="27591" marR="27591" marT="28903"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Average  % </a:t>
                      </a:r>
                      <a:r>
                        <a:rPr lang="en-US" sz="3600" b="1" i="0" u="none" strike="noStrike" dirty="0" smtClean="0">
                          <a:solidFill>
                            <a:srgbClr val="000000"/>
                          </a:solidFill>
                          <a:latin typeface="Calibri"/>
                        </a:rPr>
                        <a:t> </a:t>
                      </a:r>
                      <a:r>
                        <a:rPr lang="en-US" sz="3600" b="1" i="0" u="none" strike="noStrike" dirty="0">
                          <a:solidFill>
                            <a:srgbClr val="000000"/>
                          </a:solidFill>
                          <a:latin typeface="Calibri"/>
                        </a:rPr>
                        <a:t>Pixels Passing</a:t>
                      </a:r>
                    </a:p>
                  </a:txBody>
                  <a:tcPr marL="27591" marR="27591" marT="28903"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Average Gamma</a:t>
                      </a:r>
                    </a:p>
                  </a:txBody>
                  <a:tcPr marL="27591" marR="27591" marT="28903"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Average  % </a:t>
                      </a:r>
                      <a:r>
                        <a:rPr lang="en-US" sz="3600" b="1" i="0" u="none" strike="noStrike" dirty="0" smtClean="0">
                          <a:solidFill>
                            <a:srgbClr val="000000"/>
                          </a:solidFill>
                          <a:latin typeface="Calibri"/>
                        </a:rPr>
                        <a:t> </a:t>
                      </a:r>
                      <a:r>
                        <a:rPr lang="en-US" sz="3600" b="1" i="0" u="none" strike="noStrike" dirty="0">
                          <a:solidFill>
                            <a:srgbClr val="000000"/>
                          </a:solidFill>
                          <a:latin typeface="Calibri"/>
                        </a:rPr>
                        <a:t>Pixels Passing</a:t>
                      </a:r>
                    </a:p>
                  </a:txBody>
                  <a:tcPr marL="27591" marR="27591" marT="28903"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607000">
                <a:tc>
                  <a:txBody>
                    <a:bodyPr/>
                    <a:lstStyle/>
                    <a:p>
                      <a:pPr algn="ctr" fontAlgn="b"/>
                      <a:r>
                        <a:rPr lang="en-US" sz="3600" b="1" i="0" u="none" strike="noStrike">
                          <a:solidFill>
                            <a:srgbClr val="000000"/>
                          </a:solidFill>
                          <a:latin typeface="Calibri"/>
                        </a:rPr>
                        <a:t>None</a:t>
                      </a:r>
                    </a:p>
                  </a:txBody>
                  <a:tcPr marL="27591" marR="27591" marT="28903"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a:solidFill>
                            <a:srgbClr val="000000"/>
                          </a:solidFill>
                          <a:latin typeface="Calibri"/>
                        </a:rPr>
                        <a:t>0.365</a:t>
                      </a:r>
                    </a:p>
                  </a:txBody>
                  <a:tcPr marL="27591" marR="27591" marT="28903"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dirty="0">
                          <a:solidFill>
                            <a:srgbClr val="000000"/>
                          </a:solidFill>
                          <a:latin typeface="Calibri"/>
                        </a:rPr>
                        <a:t>96.6%</a:t>
                      </a:r>
                    </a:p>
                  </a:txBody>
                  <a:tcPr marL="27591" marR="27591" marT="28903"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a:solidFill>
                            <a:srgbClr val="000000"/>
                          </a:solidFill>
                          <a:latin typeface="Calibri"/>
                        </a:rPr>
                        <a:t>0.332</a:t>
                      </a:r>
                    </a:p>
                  </a:txBody>
                  <a:tcPr marL="27591" marR="27591" marT="28903"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a:solidFill>
                            <a:srgbClr val="000000"/>
                          </a:solidFill>
                          <a:latin typeface="Calibri"/>
                        </a:rPr>
                        <a:t>97.4%</a:t>
                      </a:r>
                    </a:p>
                  </a:txBody>
                  <a:tcPr marL="27591" marR="27591" marT="28903" marB="0" anchor="b">
                    <a:lnL>
                      <a:noFill/>
                    </a:lnL>
                    <a:lnR>
                      <a:noFill/>
                    </a:lnR>
                    <a:lnT w="25400" cap="flat" cmpd="dbl" algn="ctr">
                      <a:solidFill>
                        <a:srgbClr val="000000"/>
                      </a:solidFill>
                      <a:prstDash val="solid"/>
                      <a:round/>
                      <a:headEnd type="none" w="med" len="med"/>
                      <a:tailEnd type="none" w="med" len="med"/>
                    </a:lnT>
                    <a:lnB>
                      <a:noFill/>
                    </a:lnB>
                  </a:tcPr>
                </a:tc>
              </a:tr>
              <a:tr h="587771">
                <a:tc>
                  <a:txBody>
                    <a:bodyPr/>
                    <a:lstStyle/>
                    <a:p>
                      <a:pPr algn="ctr" fontAlgn="b"/>
                      <a:r>
                        <a:rPr lang="en-US" sz="3600" b="1" i="0" u="none" strike="noStrike">
                          <a:solidFill>
                            <a:srgbClr val="000000"/>
                          </a:solidFill>
                          <a:latin typeface="Calibri"/>
                        </a:rPr>
                        <a:t>5%</a:t>
                      </a:r>
                    </a:p>
                  </a:txBody>
                  <a:tcPr marL="27591" marR="27591" marT="28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a:solidFill>
                            <a:srgbClr val="000000"/>
                          </a:solidFill>
                          <a:latin typeface="Calibri"/>
                        </a:rPr>
                        <a:t>0.435</a:t>
                      </a:r>
                    </a:p>
                  </a:txBody>
                  <a:tcPr marL="27591" marR="27591" marT="28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dirty="0">
                          <a:solidFill>
                            <a:srgbClr val="000000"/>
                          </a:solidFill>
                          <a:latin typeface="Calibri"/>
                        </a:rPr>
                        <a:t>95.5%</a:t>
                      </a:r>
                    </a:p>
                  </a:txBody>
                  <a:tcPr marL="27591" marR="27591" marT="28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a:solidFill>
                            <a:srgbClr val="000000"/>
                          </a:solidFill>
                          <a:latin typeface="Calibri"/>
                        </a:rPr>
                        <a:t>0.385</a:t>
                      </a:r>
                    </a:p>
                  </a:txBody>
                  <a:tcPr marL="27591" marR="27591" marT="28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a:solidFill>
                            <a:srgbClr val="000000"/>
                          </a:solidFill>
                          <a:latin typeface="Calibri"/>
                        </a:rPr>
                        <a:t>96.7%</a:t>
                      </a:r>
                    </a:p>
                  </a:txBody>
                  <a:tcPr marL="27591" marR="27591" marT="28903" marB="0" anchor="b">
                    <a:lnL>
                      <a:noFill/>
                    </a:lnL>
                    <a:lnR>
                      <a:noFill/>
                    </a:lnR>
                    <a:lnT>
                      <a:noFill/>
                    </a:lnT>
                    <a:lnB>
                      <a:noFill/>
                    </a:lnB>
                  </a:tcPr>
                </a:tc>
              </a:tr>
              <a:tr h="587771">
                <a:tc>
                  <a:txBody>
                    <a:bodyPr/>
                    <a:lstStyle/>
                    <a:p>
                      <a:pPr algn="ctr" fontAlgn="b"/>
                      <a:r>
                        <a:rPr lang="en-US" sz="3600" b="1" i="0" u="none" strike="noStrike">
                          <a:solidFill>
                            <a:srgbClr val="000000"/>
                          </a:solidFill>
                          <a:latin typeface="Calibri"/>
                        </a:rPr>
                        <a:t>10%</a:t>
                      </a:r>
                    </a:p>
                  </a:txBody>
                  <a:tcPr marL="27591" marR="27591" marT="28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a:solidFill>
                            <a:srgbClr val="000000"/>
                          </a:solidFill>
                          <a:latin typeface="Calibri"/>
                        </a:rPr>
                        <a:t>0.468</a:t>
                      </a:r>
                    </a:p>
                  </a:txBody>
                  <a:tcPr marL="27591" marR="27591" marT="28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a:solidFill>
                            <a:srgbClr val="000000"/>
                          </a:solidFill>
                          <a:latin typeface="Calibri"/>
                        </a:rPr>
                        <a:t>94.9%</a:t>
                      </a:r>
                    </a:p>
                  </a:txBody>
                  <a:tcPr marL="27591" marR="27591" marT="28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a:solidFill>
                            <a:srgbClr val="000000"/>
                          </a:solidFill>
                          <a:latin typeface="Calibri"/>
                        </a:rPr>
                        <a:t>0.407</a:t>
                      </a:r>
                    </a:p>
                  </a:txBody>
                  <a:tcPr marL="27591" marR="27591" marT="28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a:solidFill>
                            <a:srgbClr val="000000"/>
                          </a:solidFill>
                          <a:latin typeface="Calibri"/>
                        </a:rPr>
                        <a:t>96.3%</a:t>
                      </a:r>
                    </a:p>
                  </a:txBody>
                  <a:tcPr marL="27591" marR="27591" marT="28903" marB="0" anchor="b">
                    <a:lnL>
                      <a:noFill/>
                    </a:lnL>
                    <a:lnR>
                      <a:noFill/>
                    </a:lnR>
                    <a:lnT>
                      <a:noFill/>
                    </a:lnT>
                    <a:lnB>
                      <a:noFill/>
                    </a:lnB>
                  </a:tcPr>
                </a:tc>
              </a:tr>
              <a:tr h="587771">
                <a:tc>
                  <a:txBody>
                    <a:bodyPr/>
                    <a:lstStyle/>
                    <a:p>
                      <a:pPr algn="ctr" fontAlgn="b"/>
                      <a:r>
                        <a:rPr lang="en-US" sz="3600" b="1" i="0" u="none" strike="noStrike" dirty="0">
                          <a:solidFill>
                            <a:srgbClr val="000000"/>
                          </a:solidFill>
                          <a:latin typeface="Calibri"/>
                        </a:rPr>
                        <a:t>15%</a:t>
                      </a:r>
                    </a:p>
                  </a:txBody>
                  <a:tcPr marL="27591" marR="27591" marT="2890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0.489</a:t>
                      </a:r>
                    </a:p>
                  </a:txBody>
                  <a:tcPr marL="27591" marR="27591" marT="2890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a:solidFill>
                            <a:srgbClr val="000000"/>
                          </a:solidFill>
                          <a:latin typeface="Calibri"/>
                        </a:rPr>
                        <a:t>94.6%</a:t>
                      </a:r>
                    </a:p>
                  </a:txBody>
                  <a:tcPr marL="27591" marR="27591" marT="2890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a:solidFill>
                            <a:srgbClr val="000000"/>
                          </a:solidFill>
                          <a:latin typeface="Calibri"/>
                        </a:rPr>
                        <a:t>0.421</a:t>
                      </a:r>
                    </a:p>
                  </a:txBody>
                  <a:tcPr marL="27591" marR="27591" marT="2890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96.1%</a:t>
                      </a:r>
                    </a:p>
                  </a:txBody>
                  <a:tcPr marL="27591" marR="27591" marT="28903"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graphicFrame>
        <p:nvGraphicFramePr>
          <p:cNvPr id="31" name="Table 30"/>
          <p:cNvGraphicFramePr>
            <a:graphicFrameLocks noGrp="1"/>
          </p:cNvGraphicFramePr>
          <p:nvPr/>
        </p:nvGraphicFramePr>
        <p:xfrm>
          <a:off x="25901188" y="13368998"/>
          <a:ext cx="12213566" cy="4730742"/>
        </p:xfrm>
        <a:graphic>
          <a:graphicData uri="http://schemas.openxmlformats.org/drawingml/2006/table">
            <a:tbl>
              <a:tblPr/>
              <a:tblGrid>
                <a:gridCol w="2479365"/>
                <a:gridCol w="2525622"/>
                <a:gridCol w="2449499"/>
                <a:gridCol w="2358482"/>
                <a:gridCol w="2400598"/>
              </a:tblGrid>
              <a:tr h="611440">
                <a:tc>
                  <a:txBody>
                    <a:bodyPr/>
                    <a:lstStyle/>
                    <a:p>
                      <a:pPr algn="l" fontAlgn="b"/>
                      <a:r>
                        <a:rPr lang="en-US" sz="3600" b="1" i="0" u="none" strike="noStrike" dirty="0">
                          <a:solidFill>
                            <a:srgbClr val="000000"/>
                          </a:solidFill>
                          <a:latin typeface="Calibri"/>
                        </a:rPr>
                        <a:t> </a:t>
                      </a:r>
                    </a:p>
                  </a:txBody>
                  <a:tcPr marL="27791" marR="27791" marT="29114"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gridSpan="2">
                  <a:txBody>
                    <a:bodyPr/>
                    <a:lstStyle/>
                    <a:p>
                      <a:pPr algn="ctr" fontAlgn="b"/>
                      <a:r>
                        <a:rPr lang="en-US" sz="3600" b="1" i="0" u="none" strike="noStrike" dirty="0">
                          <a:solidFill>
                            <a:srgbClr val="000000"/>
                          </a:solidFill>
                          <a:latin typeface="Calibri"/>
                        </a:rPr>
                        <a:t>2D Gamma </a:t>
                      </a:r>
                    </a:p>
                  </a:txBody>
                  <a:tcPr marL="27791" marR="27791" marT="29114"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3600" b="1" i="0" u="none" strike="noStrike" dirty="0">
                          <a:solidFill>
                            <a:srgbClr val="000000"/>
                          </a:solidFill>
                          <a:latin typeface="Calibri"/>
                        </a:rPr>
                        <a:t>3D Gamma</a:t>
                      </a:r>
                    </a:p>
                  </a:txBody>
                  <a:tcPr marL="27791" marR="27791" marT="29114"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r>
              <a:tr h="1705714">
                <a:tc>
                  <a:txBody>
                    <a:bodyPr/>
                    <a:lstStyle/>
                    <a:p>
                      <a:pPr algn="ctr" fontAlgn="b"/>
                      <a:r>
                        <a:rPr lang="en-US" sz="3600" b="1" i="0" u="none" strike="noStrike">
                          <a:solidFill>
                            <a:srgbClr val="000000"/>
                          </a:solidFill>
                          <a:latin typeface="Calibri"/>
                        </a:rPr>
                        <a:t>Low-Dose Threshold</a:t>
                      </a:r>
                    </a:p>
                  </a:txBody>
                  <a:tcPr marL="27791" marR="27791" marT="29114"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a:solidFill>
                            <a:srgbClr val="000000"/>
                          </a:solidFill>
                          <a:latin typeface="Calibri"/>
                        </a:rPr>
                        <a:t>Average Gamma</a:t>
                      </a:r>
                    </a:p>
                  </a:txBody>
                  <a:tcPr marL="27791" marR="27791" marT="29114"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Average  % of Pixels Passing</a:t>
                      </a:r>
                    </a:p>
                  </a:txBody>
                  <a:tcPr marL="27791" marR="27791" marT="29114"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a:solidFill>
                            <a:srgbClr val="000000"/>
                          </a:solidFill>
                          <a:latin typeface="Calibri"/>
                        </a:rPr>
                        <a:t>Average Gamma</a:t>
                      </a:r>
                    </a:p>
                  </a:txBody>
                  <a:tcPr marL="27791" marR="27791" marT="29114"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Average  % of Pixels Passing</a:t>
                      </a:r>
                    </a:p>
                  </a:txBody>
                  <a:tcPr marL="27791" marR="27791" marT="29114"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611440">
                <a:tc>
                  <a:txBody>
                    <a:bodyPr/>
                    <a:lstStyle/>
                    <a:p>
                      <a:pPr algn="ctr" fontAlgn="b"/>
                      <a:r>
                        <a:rPr lang="en-US" sz="3600" b="1" i="0" u="none" strike="noStrike">
                          <a:solidFill>
                            <a:srgbClr val="000000"/>
                          </a:solidFill>
                          <a:latin typeface="Calibri"/>
                        </a:rPr>
                        <a:t>None</a:t>
                      </a:r>
                    </a:p>
                  </a:txBody>
                  <a:tcPr marL="27791" marR="27791" marT="29114"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a:solidFill>
                            <a:srgbClr val="000000"/>
                          </a:solidFill>
                          <a:latin typeface="Calibri"/>
                        </a:rPr>
                        <a:t>0.435</a:t>
                      </a:r>
                    </a:p>
                  </a:txBody>
                  <a:tcPr marL="27791" marR="27791" marT="29114"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a:solidFill>
                            <a:srgbClr val="000000"/>
                          </a:solidFill>
                          <a:latin typeface="Calibri"/>
                        </a:rPr>
                        <a:t>94.2%</a:t>
                      </a:r>
                    </a:p>
                  </a:txBody>
                  <a:tcPr marL="27791" marR="27791" marT="29114"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a:solidFill>
                            <a:srgbClr val="000000"/>
                          </a:solidFill>
                          <a:latin typeface="Calibri"/>
                        </a:rPr>
                        <a:t>0.373</a:t>
                      </a:r>
                    </a:p>
                  </a:txBody>
                  <a:tcPr marL="27791" marR="27791" marT="29114"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a:solidFill>
                            <a:srgbClr val="000000"/>
                          </a:solidFill>
                          <a:latin typeface="Calibri"/>
                        </a:rPr>
                        <a:t>96.4%</a:t>
                      </a:r>
                    </a:p>
                  </a:txBody>
                  <a:tcPr marL="27791" marR="27791" marT="29114" marB="0" anchor="b">
                    <a:lnL>
                      <a:noFill/>
                    </a:lnL>
                    <a:lnR>
                      <a:noFill/>
                    </a:lnR>
                    <a:lnT w="25400" cap="flat" cmpd="dbl" algn="ctr">
                      <a:solidFill>
                        <a:srgbClr val="000000"/>
                      </a:solidFill>
                      <a:prstDash val="solid"/>
                      <a:round/>
                      <a:headEnd type="none" w="med" len="med"/>
                      <a:tailEnd type="none" w="med" len="med"/>
                    </a:lnT>
                    <a:lnB>
                      <a:noFill/>
                    </a:lnB>
                  </a:tcPr>
                </a:tc>
              </a:tr>
              <a:tr h="600716">
                <a:tc>
                  <a:txBody>
                    <a:bodyPr/>
                    <a:lstStyle/>
                    <a:p>
                      <a:pPr algn="ctr" fontAlgn="b"/>
                      <a:r>
                        <a:rPr lang="en-US" sz="3600" b="1" i="0" u="none" strike="noStrike">
                          <a:solidFill>
                            <a:srgbClr val="000000"/>
                          </a:solidFill>
                          <a:latin typeface="Calibri"/>
                        </a:rPr>
                        <a:t>5%</a:t>
                      </a:r>
                    </a:p>
                  </a:txBody>
                  <a:tcPr marL="27791" marR="27791" marT="2911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a:solidFill>
                            <a:srgbClr val="000000"/>
                          </a:solidFill>
                          <a:latin typeface="Calibri"/>
                        </a:rPr>
                        <a:t>0.545</a:t>
                      </a:r>
                    </a:p>
                  </a:txBody>
                  <a:tcPr marL="27791" marR="27791" marT="2911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dirty="0">
                          <a:solidFill>
                            <a:srgbClr val="000000"/>
                          </a:solidFill>
                          <a:latin typeface="Calibri"/>
                        </a:rPr>
                        <a:t>91.2%</a:t>
                      </a:r>
                    </a:p>
                  </a:txBody>
                  <a:tcPr marL="27791" marR="27791" marT="2911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a:solidFill>
                            <a:srgbClr val="000000"/>
                          </a:solidFill>
                          <a:latin typeface="Calibri"/>
                        </a:rPr>
                        <a:t>0.449</a:t>
                      </a:r>
                    </a:p>
                  </a:txBody>
                  <a:tcPr marL="27791" marR="27791" marT="2911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a:solidFill>
                            <a:srgbClr val="000000"/>
                          </a:solidFill>
                          <a:latin typeface="Calibri"/>
                        </a:rPr>
                        <a:t>94.8%</a:t>
                      </a:r>
                    </a:p>
                  </a:txBody>
                  <a:tcPr marL="27791" marR="27791" marT="29114" marB="0" anchor="b">
                    <a:lnL>
                      <a:noFill/>
                    </a:lnL>
                    <a:lnR>
                      <a:noFill/>
                    </a:lnR>
                    <a:lnT>
                      <a:noFill/>
                    </a:lnT>
                    <a:lnB>
                      <a:noFill/>
                    </a:lnB>
                  </a:tcPr>
                </a:tc>
              </a:tr>
              <a:tr h="600716">
                <a:tc>
                  <a:txBody>
                    <a:bodyPr/>
                    <a:lstStyle/>
                    <a:p>
                      <a:pPr algn="ctr" fontAlgn="b"/>
                      <a:r>
                        <a:rPr lang="en-US" sz="3600" b="1" i="0" u="none" strike="noStrike">
                          <a:solidFill>
                            <a:srgbClr val="000000"/>
                          </a:solidFill>
                          <a:latin typeface="Calibri"/>
                        </a:rPr>
                        <a:t>10%</a:t>
                      </a:r>
                    </a:p>
                  </a:txBody>
                  <a:tcPr marL="27791" marR="27791" marT="2911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a:solidFill>
                            <a:srgbClr val="000000"/>
                          </a:solidFill>
                          <a:latin typeface="Calibri"/>
                        </a:rPr>
                        <a:t>0.575</a:t>
                      </a:r>
                    </a:p>
                  </a:txBody>
                  <a:tcPr marL="27791" marR="27791" marT="2911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a:solidFill>
                            <a:srgbClr val="000000"/>
                          </a:solidFill>
                          <a:latin typeface="Calibri"/>
                        </a:rPr>
                        <a:t>90.4%</a:t>
                      </a:r>
                    </a:p>
                  </a:txBody>
                  <a:tcPr marL="27791" marR="27791" marT="2911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a:solidFill>
                            <a:srgbClr val="000000"/>
                          </a:solidFill>
                          <a:latin typeface="Calibri"/>
                        </a:rPr>
                        <a:t>0.468</a:t>
                      </a:r>
                    </a:p>
                  </a:txBody>
                  <a:tcPr marL="27791" marR="27791" marT="2911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a:solidFill>
                            <a:srgbClr val="000000"/>
                          </a:solidFill>
                          <a:latin typeface="Calibri"/>
                        </a:rPr>
                        <a:t>94.3%</a:t>
                      </a:r>
                    </a:p>
                  </a:txBody>
                  <a:tcPr marL="27791" marR="27791" marT="29114" marB="0" anchor="b">
                    <a:lnL>
                      <a:noFill/>
                    </a:lnL>
                    <a:lnR>
                      <a:noFill/>
                    </a:lnR>
                    <a:lnT>
                      <a:noFill/>
                    </a:lnT>
                    <a:lnB>
                      <a:noFill/>
                    </a:lnB>
                  </a:tcPr>
                </a:tc>
              </a:tr>
              <a:tr h="600716">
                <a:tc>
                  <a:txBody>
                    <a:bodyPr/>
                    <a:lstStyle/>
                    <a:p>
                      <a:pPr algn="ctr" fontAlgn="b"/>
                      <a:r>
                        <a:rPr lang="en-US" sz="3600" b="1" i="0" u="none" strike="noStrike">
                          <a:solidFill>
                            <a:srgbClr val="000000"/>
                          </a:solidFill>
                          <a:latin typeface="Calibri"/>
                        </a:rPr>
                        <a:t>15%</a:t>
                      </a:r>
                    </a:p>
                  </a:txBody>
                  <a:tcPr marL="27791" marR="27791" marT="29114"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a:solidFill>
                            <a:srgbClr val="000000"/>
                          </a:solidFill>
                          <a:latin typeface="Calibri"/>
                        </a:rPr>
                        <a:t>0.592</a:t>
                      </a:r>
                    </a:p>
                  </a:txBody>
                  <a:tcPr marL="27791" marR="27791" marT="2911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90.0%</a:t>
                      </a:r>
                    </a:p>
                  </a:txBody>
                  <a:tcPr marL="27791" marR="27791" marT="29114"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0.481</a:t>
                      </a:r>
                    </a:p>
                  </a:txBody>
                  <a:tcPr marL="27791" marR="27791" marT="2911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93.9%</a:t>
                      </a:r>
                    </a:p>
                  </a:txBody>
                  <a:tcPr marL="27791" marR="27791" marT="29114"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
        <p:nvSpPr>
          <p:cNvPr id="32" name="Text Box 69"/>
          <p:cNvSpPr txBox="1">
            <a:spLocks noChangeArrowheads="1"/>
          </p:cNvSpPr>
          <p:nvPr/>
        </p:nvSpPr>
        <p:spPr bwMode="auto">
          <a:xfrm>
            <a:off x="25915516" y="13548250"/>
            <a:ext cx="1057867" cy="507893"/>
          </a:xfrm>
          <a:prstGeom prst="rect">
            <a:avLst/>
          </a:prstGeom>
          <a:noFill/>
          <a:ln w="9525">
            <a:noFill/>
            <a:miter lim="800000"/>
            <a:headEnd/>
            <a:tailEnd/>
          </a:ln>
        </p:spPr>
        <p:txBody>
          <a:bodyPr wrap="square" lIns="0" tIns="0" rIns="0" bIns="0">
            <a:spAutoFit/>
          </a:bodyPr>
          <a:lstStyle/>
          <a:p>
            <a:pPr algn="ctr"/>
            <a:r>
              <a:rPr lang="en-US" sz="3300" b="1" dirty="0" smtClean="0"/>
              <a:t>(b)</a:t>
            </a:r>
            <a:endParaRPr lang="en-US" sz="3300" dirty="0"/>
          </a:p>
        </p:txBody>
      </p:sp>
      <p:graphicFrame>
        <p:nvGraphicFramePr>
          <p:cNvPr id="33" name="Table 32"/>
          <p:cNvGraphicFramePr>
            <a:graphicFrameLocks noGrp="1"/>
          </p:cNvGraphicFramePr>
          <p:nvPr/>
        </p:nvGraphicFramePr>
        <p:xfrm>
          <a:off x="25888095" y="23865061"/>
          <a:ext cx="12288081" cy="4635273"/>
        </p:xfrm>
        <a:graphic>
          <a:graphicData uri="http://schemas.openxmlformats.org/drawingml/2006/table">
            <a:tbl>
              <a:tblPr/>
              <a:tblGrid>
                <a:gridCol w="3070004"/>
                <a:gridCol w="2302500"/>
                <a:gridCol w="2229788"/>
                <a:gridCol w="2294421"/>
                <a:gridCol w="2391368"/>
              </a:tblGrid>
              <a:tr h="663746">
                <a:tc>
                  <a:txBody>
                    <a:bodyPr/>
                    <a:lstStyle/>
                    <a:p>
                      <a:pPr algn="l" fontAlgn="b"/>
                      <a:r>
                        <a:rPr lang="en-US" sz="3600" b="1" i="0" u="none" strike="noStrike" dirty="0">
                          <a:solidFill>
                            <a:srgbClr val="000000"/>
                          </a:solidFill>
                          <a:latin typeface="Calibri"/>
                        </a:rPr>
                        <a:t> </a:t>
                      </a:r>
                    </a:p>
                  </a:txBody>
                  <a:tcPr marL="24253" marR="24253" marT="25411"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gridSpan="2">
                  <a:txBody>
                    <a:bodyPr/>
                    <a:lstStyle/>
                    <a:p>
                      <a:pPr algn="ctr" fontAlgn="b"/>
                      <a:r>
                        <a:rPr lang="en-US" sz="3600" b="1" i="0" u="none" strike="noStrike" dirty="0">
                          <a:solidFill>
                            <a:srgbClr val="000000"/>
                          </a:solidFill>
                          <a:latin typeface="Calibri"/>
                        </a:rPr>
                        <a:t>2D Gamma </a:t>
                      </a:r>
                    </a:p>
                  </a:txBody>
                  <a:tcPr marL="24253" marR="24253" marT="25411"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3600" b="1" i="0" u="none" strike="noStrike">
                          <a:solidFill>
                            <a:srgbClr val="000000"/>
                          </a:solidFill>
                          <a:latin typeface="Calibri"/>
                        </a:rPr>
                        <a:t>3D Gamma</a:t>
                      </a:r>
                    </a:p>
                  </a:txBody>
                  <a:tcPr marL="24253" marR="24253" marT="25411"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r>
              <a:tr h="1980289">
                <a:tc>
                  <a:txBody>
                    <a:bodyPr/>
                    <a:lstStyle/>
                    <a:p>
                      <a:pPr algn="ctr" fontAlgn="b"/>
                      <a:r>
                        <a:rPr lang="en-US" sz="3600" b="1" i="0" u="none" strike="noStrike" dirty="0">
                          <a:solidFill>
                            <a:srgbClr val="000000"/>
                          </a:solidFill>
                          <a:latin typeface="Calibri"/>
                        </a:rPr>
                        <a:t>Interpolated Slice Thickness (mm)</a:t>
                      </a:r>
                    </a:p>
                  </a:txBody>
                  <a:tcPr marL="24253" marR="24253" marT="25411"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Average Gamma</a:t>
                      </a:r>
                    </a:p>
                  </a:txBody>
                  <a:tcPr marL="24253" marR="24253" marT="25411"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Average  </a:t>
                      </a:r>
                      <a:r>
                        <a:rPr lang="en-US" sz="3600" b="1" i="0" u="none" strike="noStrike" dirty="0" smtClean="0">
                          <a:solidFill>
                            <a:srgbClr val="000000"/>
                          </a:solidFill>
                          <a:latin typeface="Calibri"/>
                        </a:rPr>
                        <a:t>%</a:t>
                      </a:r>
                      <a:r>
                        <a:rPr lang="en-US" sz="3600" b="1" i="0" u="none" strike="noStrike" baseline="0" dirty="0" smtClean="0">
                          <a:solidFill>
                            <a:srgbClr val="000000"/>
                          </a:solidFill>
                          <a:latin typeface="Calibri"/>
                        </a:rPr>
                        <a:t> </a:t>
                      </a:r>
                      <a:r>
                        <a:rPr lang="en-US" sz="3600" b="1" i="0" u="none" strike="noStrike" dirty="0" smtClean="0">
                          <a:solidFill>
                            <a:srgbClr val="000000"/>
                          </a:solidFill>
                          <a:latin typeface="Calibri"/>
                        </a:rPr>
                        <a:t>Pixels </a:t>
                      </a:r>
                      <a:r>
                        <a:rPr lang="en-US" sz="3600" b="1" i="0" u="none" strike="noStrike" dirty="0">
                          <a:solidFill>
                            <a:srgbClr val="000000"/>
                          </a:solidFill>
                          <a:latin typeface="Calibri"/>
                        </a:rPr>
                        <a:t>Passing</a:t>
                      </a:r>
                    </a:p>
                  </a:txBody>
                  <a:tcPr marL="24253" marR="24253" marT="25411"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a:solidFill>
                            <a:srgbClr val="000000"/>
                          </a:solidFill>
                          <a:latin typeface="Calibri"/>
                        </a:rPr>
                        <a:t>Average Gamma</a:t>
                      </a:r>
                    </a:p>
                  </a:txBody>
                  <a:tcPr marL="24253" marR="24253" marT="25411"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Average  % </a:t>
                      </a:r>
                      <a:r>
                        <a:rPr lang="en-US" sz="3600" b="1" i="0" u="none" strike="noStrike" dirty="0" smtClean="0">
                          <a:solidFill>
                            <a:srgbClr val="000000"/>
                          </a:solidFill>
                          <a:latin typeface="Calibri"/>
                        </a:rPr>
                        <a:t>Pixels </a:t>
                      </a:r>
                      <a:r>
                        <a:rPr lang="en-US" sz="3600" b="1" i="0" u="none" strike="noStrike" dirty="0">
                          <a:solidFill>
                            <a:srgbClr val="000000"/>
                          </a:solidFill>
                          <a:latin typeface="Calibri"/>
                        </a:rPr>
                        <a:t>Passing</a:t>
                      </a:r>
                    </a:p>
                  </a:txBody>
                  <a:tcPr marL="24253" marR="24253" marT="25411"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663746">
                <a:tc>
                  <a:txBody>
                    <a:bodyPr/>
                    <a:lstStyle/>
                    <a:p>
                      <a:pPr algn="ctr" fontAlgn="b"/>
                      <a:r>
                        <a:rPr lang="en-US" sz="3600" b="1" i="0" u="none" strike="noStrike">
                          <a:solidFill>
                            <a:srgbClr val="000000"/>
                          </a:solidFill>
                          <a:latin typeface="Calibri"/>
                        </a:rPr>
                        <a:t>1</a:t>
                      </a:r>
                    </a:p>
                  </a:txBody>
                  <a:tcPr marL="24253" marR="24253" marT="25411"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a:solidFill>
                            <a:srgbClr val="000000"/>
                          </a:solidFill>
                          <a:latin typeface="Calibri"/>
                        </a:rPr>
                        <a:t>0.365</a:t>
                      </a:r>
                    </a:p>
                  </a:txBody>
                  <a:tcPr marL="24253" marR="24253" marT="25411"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dirty="0">
                          <a:solidFill>
                            <a:srgbClr val="000000"/>
                          </a:solidFill>
                          <a:latin typeface="Calibri"/>
                        </a:rPr>
                        <a:t>96.6%</a:t>
                      </a:r>
                    </a:p>
                  </a:txBody>
                  <a:tcPr marL="24253" marR="24253" marT="25411"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a:solidFill>
                            <a:srgbClr val="000000"/>
                          </a:solidFill>
                          <a:latin typeface="Calibri"/>
                        </a:rPr>
                        <a:t>0.332</a:t>
                      </a:r>
                    </a:p>
                  </a:txBody>
                  <a:tcPr marL="24253" marR="24253" marT="25411"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3600" b="1" i="0" u="none" strike="noStrike">
                          <a:solidFill>
                            <a:srgbClr val="000000"/>
                          </a:solidFill>
                          <a:latin typeface="Calibri"/>
                        </a:rPr>
                        <a:t>97.4%</a:t>
                      </a:r>
                    </a:p>
                  </a:txBody>
                  <a:tcPr marL="24253" marR="24253" marT="25411" marB="0" anchor="b">
                    <a:lnL>
                      <a:noFill/>
                    </a:lnL>
                    <a:lnR>
                      <a:noFill/>
                    </a:lnR>
                    <a:lnT w="25400" cap="flat" cmpd="dbl" algn="ctr">
                      <a:solidFill>
                        <a:srgbClr val="000000"/>
                      </a:solidFill>
                      <a:prstDash val="solid"/>
                      <a:round/>
                      <a:headEnd type="none" w="med" len="med"/>
                      <a:tailEnd type="none" w="med" len="med"/>
                    </a:lnT>
                    <a:lnB>
                      <a:noFill/>
                    </a:lnB>
                  </a:tcPr>
                </a:tc>
              </a:tr>
              <a:tr h="663746">
                <a:tc>
                  <a:txBody>
                    <a:bodyPr/>
                    <a:lstStyle/>
                    <a:p>
                      <a:pPr algn="ctr" fontAlgn="b"/>
                      <a:r>
                        <a:rPr lang="en-US" sz="3600" b="1" i="0" u="none" strike="noStrike">
                          <a:solidFill>
                            <a:srgbClr val="000000"/>
                          </a:solidFill>
                          <a:latin typeface="Calibri"/>
                        </a:rPr>
                        <a:t>1.5</a:t>
                      </a:r>
                    </a:p>
                  </a:txBody>
                  <a:tcPr marL="24253" marR="24253" marT="2541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a:solidFill>
                            <a:srgbClr val="000000"/>
                          </a:solidFill>
                          <a:latin typeface="Calibri"/>
                        </a:rPr>
                        <a:t>0.381</a:t>
                      </a:r>
                    </a:p>
                  </a:txBody>
                  <a:tcPr marL="24253" marR="24253" marT="2541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a:solidFill>
                            <a:srgbClr val="000000"/>
                          </a:solidFill>
                          <a:latin typeface="Calibri"/>
                        </a:rPr>
                        <a:t>96.4%</a:t>
                      </a:r>
                    </a:p>
                  </a:txBody>
                  <a:tcPr marL="24253" marR="24253" marT="2541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3600" b="1" i="0" u="none" strike="noStrike">
                          <a:solidFill>
                            <a:srgbClr val="000000"/>
                          </a:solidFill>
                          <a:latin typeface="Calibri"/>
                        </a:rPr>
                        <a:t>0.354</a:t>
                      </a:r>
                    </a:p>
                  </a:txBody>
                  <a:tcPr marL="24253" marR="24253" marT="2541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3600" b="1" i="0" u="none" strike="noStrike">
                          <a:solidFill>
                            <a:srgbClr val="000000"/>
                          </a:solidFill>
                          <a:latin typeface="Calibri"/>
                        </a:rPr>
                        <a:t>97.2%</a:t>
                      </a:r>
                    </a:p>
                  </a:txBody>
                  <a:tcPr marL="24253" marR="24253" marT="25411" marB="0" anchor="b">
                    <a:lnL>
                      <a:noFill/>
                    </a:lnL>
                    <a:lnR>
                      <a:noFill/>
                    </a:lnR>
                    <a:lnT>
                      <a:noFill/>
                    </a:lnT>
                    <a:lnB>
                      <a:noFill/>
                    </a:lnB>
                  </a:tcPr>
                </a:tc>
              </a:tr>
              <a:tr h="663746">
                <a:tc>
                  <a:txBody>
                    <a:bodyPr/>
                    <a:lstStyle/>
                    <a:p>
                      <a:pPr algn="ctr" fontAlgn="b"/>
                      <a:r>
                        <a:rPr lang="en-US" sz="3600" b="1" i="0" u="none" strike="noStrike" dirty="0">
                          <a:solidFill>
                            <a:srgbClr val="000000"/>
                          </a:solidFill>
                          <a:latin typeface="Calibri"/>
                        </a:rPr>
                        <a:t>3</a:t>
                      </a:r>
                    </a:p>
                  </a:txBody>
                  <a:tcPr marL="24253" marR="24253" marT="25411"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0.414</a:t>
                      </a:r>
                    </a:p>
                  </a:txBody>
                  <a:tcPr marL="24253" marR="24253" marT="25411"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95.5%</a:t>
                      </a:r>
                    </a:p>
                  </a:txBody>
                  <a:tcPr marL="24253" marR="24253" marT="25411"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0.395</a:t>
                      </a:r>
                    </a:p>
                  </a:txBody>
                  <a:tcPr marL="24253" marR="24253" marT="25411"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3600" b="1" i="0" u="none" strike="noStrike" dirty="0">
                          <a:solidFill>
                            <a:srgbClr val="000000"/>
                          </a:solidFill>
                          <a:latin typeface="Calibri"/>
                        </a:rPr>
                        <a:t>96.3%</a:t>
                      </a:r>
                    </a:p>
                  </a:txBody>
                  <a:tcPr marL="24253" marR="24253" marT="25411"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grpSp>
        <p:nvGrpSpPr>
          <p:cNvPr id="38" name="Group 37"/>
          <p:cNvGrpSpPr/>
          <p:nvPr/>
        </p:nvGrpSpPr>
        <p:grpSpPr>
          <a:xfrm>
            <a:off x="13146417" y="29226138"/>
            <a:ext cx="12262512" cy="6387911"/>
            <a:chOff x="7538951" y="14888773"/>
            <a:chExt cx="7200000" cy="3580230"/>
          </a:xfrm>
        </p:grpSpPr>
        <p:grpSp>
          <p:nvGrpSpPr>
            <p:cNvPr id="36" name="Group 35"/>
            <p:cNvGrpSpPr/>
            <p:nvPr/>
          </p:nvGrpSpPr>
          <p:grpSpPr>
            <a:xfrm>
              <a:off x="7547576" y="15737310"/>
              <a:ext cx="6914380" cy="2731693"/>
              <a:chOff x="7547576" y="15183857"/>
              <a:chExt cx="6914380" cy="2731693"/>
            </a:xfrm>
          </p:grpSpPr>
          <p:sp>
            <p:nvSpPr>
              <p:cNvPr id="30" name="Text Box 69"/>
              <p:cNvSpPr txBox="1">
                <a:spLocks noChangeArrowheads="1"/>
              </p:cNvSpPr>
              <p:nvPr/>
            </p:nvSpPr>
            <p:spPr bwMode="auto">
              <a:xfrm>
                <a:off x="7579896" y="17630926"/>
                <a:ext cx="6760324" cy="284624"/>
              </a:xfrm>
              <a:prstGeom prst="rect">
                <a:avLst/>
              </a:prstGeom>
              <a:noFill/>
              <a:ln w="9525">
                <a:noFill/>
                <a:miter lim="800000"/>
                <a:headEnd/>
                <a:tailEnd/>
              </a:ln>
            </p:spPr>
            <p:txBody>
              <a:bodyPr wrap="square" lIns="0" tIns="0" rIns="0" bIns="0">
                <a:spAutoFit/>
              </a:bodyPr>
              <a:lstStyle/>
              <a:p>
                <a:r>
                  <a:rPr lang="en-US" sz="3300" b="1" dirty="0" smtClean="0"/>
                  <a:t>                            (a) 	               		         (b)</a:t>
                </a:r>
                <a:endParaRPr lang="en-US" sz="3300" dirty="0"/>
              </a:p>
            </p:txBody>
          </p:sp>
          <p:grpSp>
            <p:nvGrpSpPr>
              <p:cNvPr id="35" name="Group 34"/>
              <p:cNvGrpSpPr/>
              <p:nvPr/>
            </p:nvGrpSpPr>
            <p:grpSpPr>
              <a:xfrm>
                <a:off x="7547576" y="15183857"/>
                <a:ext cx="6914380" cy="2406314"/>
                <a:chOff x="7451324" y="15183857"/>
                <a:chExt cx="6914380" cy="2406314"/>
              </a:xfrm>
            </p:grpSpPr>
            <p:pic>
              <p:nvPicPr>
                <p:cNvPr id="1025" name="Picture 1"/>
                <p:cNvPicPr>
                  <a:picLocks noChangeAspect="1" noChangeArrowheads="1"/>
                </p:cNvPicPr>
                <p:nvPr/>
              </p:nvPicPr>
              <p:blipFill>
                <a:blip r:embed="rId4"/>
                <a:srcRect l="14713" t="24320" b="5589"/>
                <a:stretch>
                  <a:fillRect/>
                </a:stretch>
              </p:blipFill>
              <p:spPr bwMode="auto">
                <a:xfrm rot="5400000">
                  <a:off x="7987344" y="14659734"/>
                  <a:ext cx="2394417" cy="3466458"/>
                </a:xfrm>
                <a:prstGeom prst="rect">
                  <a:avLst/>
                </a:prstGeom>
                <a:noFill/>
                <a:ln w="9525">
                  <a:noFill/>
                  <a:miter lim="800000"/>
                  <a:headEnd/>
                  <a:tailEnd/>
                </a:ln>
                <a:effectLst/>
              </p:spPr>
            </p:pic>
            <p:pic>
              <p:nvPicPr>
                <p:cNvPr id="1026" name="Picture 2"/>
                <p:cNvPicPr>
                  <a:picLocks noChangeAspect="1" noChangeArrowheads="1"/>
                </p:cNvPicPr>
                <p:nvPr/>
              </p:nvPicPr>
              <p:blipFill>
                <a:blip r:embed="rId5"/>
                <a:srcRect l="9203" t="21005" b="6630"/>
                <a:stretch>
                  <a:fillRect/>
                </a:stretch>
              </p:blipFill>
              <p:spPr bwMode="auto">
                <a:xfrm rot="5400000">
                  <a:off x="11488116" y="14700269"/>
                  <a:ext cx="2394000" cy="3361176"/>
                </a:xfrm>
                <a:prstGeom prst="rect">
                  <a:avLst/>
                </a:prstGeom>
                <a:noFill/>
                <a:ln w="9525">
                  <a:noFill/>
                  <a:miter lim="800000"/>
                  <a:headEnd/>
                  <a:tailEnd/>
                </a:ln>
                <a:effectLst/>
              </p:spPr>
            </p:pic>
          </p:grpSp>
        </p:grpSp>
        <p:sp>
          <p:nvSpPr>
            <p:cNvPr id="37" name="Text Box 69"/>
            <p:cNvSpPr txBox="1">
              <a:spLocks noChangeArrowheads="1"/>
            </p:cNvSpPr>
            <p:nvPr/>
          </p:nvSpPr>
          <p:spPr bwMode="auto">
            <a:xfrm>
              <a:off x="7538951" y="14888773"/>
              <a:ext cx="7200000" cy="853872"/>
            </a:xfrm>
            <a:prstGeom prst="rect">
              <a:avLst/>
            </a:prstGeom>
            <a:noFill/>
            <a:ln w="9525">
              <a:noFill/>
              <a:miter lim="800000"/>
              <a:headEnd/>
              <a:tailEnd/>
            </a:ln>
          </p:spPr>
          <p:txBody>
            <a:bodyPr wrap="square" lIns="0" tIns="0" rIns="0" bIns="0">
              <a:spAutoFit/>
            </a:bodyPr>
            <a:lstStyle/>
            <a:p>
              <a:r>
                <a:rPr lang="en-US" sz="3300" b="1" dirty="0" smtClean="0"/>
                <a:t>Figure 1.  2D(a) and 3D(b) gamma maps of the same transverse slice showing gamma failing in 2D (</a:t>
              </a:r>
              <a:r>
                <a:rPr lang="en-US" sz="3300" dirty="0" smtClean="0"/>
                <a:t>γ =</a:t>
              </a:r>
              <a:r>
                <a:rPr lang="en-US" sz="3300" b="1" dirty="0" smtClean="0"/>
                <a:t>1.04) but passing in 3D (</a:t>
              </a:r>
              <a:r>
                <a:rPr lang="en-US" sz="3300" dirty="0" smtClean="0"/>
                <a:t>γ =</a:t>
              </a:r>
              <a:r>
                <a:rPr lang="en-US" sz="3300" b="1" dirty="0" smtClean="0"/>
                <a:t>0.52) for 3%/3mm acceptance criteria with a 15% low-dose threshold.</a:t>
              </a:r>
              <a:endParaRPr lang="en-US" sz="3300" dirty="0"/>
            </a:p>
          </p:txBody>
        </p:sp>
      </p:grpSp>
      <p:sp>
        <p:nvSpPr>
          <p:cNvPr id="39" name="Text Box 11"/>
          <p:cNvSpPr txBox="1">
            <a:spLocks noChangeArrowheads="1"/>
          </p:cNvSpPr>
          <p:nvPr/>
        </p:nvSpPr>
        <p:spPr bwMode="auto">
          <a:xfrm>
            <a:off x="13003239" y="35732508"/>
            <a:ext cx="12436431" cy="4924425"/>
          </a:xfrm>
          <a:prstGeom prst="rect">
            <a:avLst/>
          </a:prstGeom>
          <a:noFill/>
          <a:ln w="19050">
            <a:noFill/>
            <a:miter lim="800000"/>
            <a:headEnd/>
            <a:tailEnd/>
          </a:ln>
        </p:spPr>
        <p:txBody>
          <a:bodyPr wrap="square" lIns="163829" tIns="0" rIns="163829" bIns="0">
            <a:spAutoFit/>
          </a:bodyPr>
          <a:lstStyle/>
          <a:p>
            <a:r>
              <a:rPr lang="en-US" sz="4100" b="1" dirty="0" smtClean="0">
                <a:latin typeface="+mj-lt"/>
              </a:rPr>
              <a:t>2D </a:t>
            </a:r>
            <a:r>
              <a:rPr lang="en-US" sz="4100" b="1" dirty="0" err="1" smtClean="0">
                <a:latin typeface="+mj-lt"/>
              </a:rPr>
              <a:t>vs</a:t>
            </a:r>
            <a:r>
              <a:rPr lang="en-US" sz="4100" b="1" dirty="0" smtClean="0">
                <a:latin typeface="+mj-lt"/>
              </a:rPr>
              <a:t> 3D Gamma with Low-Dose Threshold: </a:t>
            </a:r>
            <a:r>
              <a:rPr lang="en-US" sz="4100" dirty="0" smtClean="0">
                <a:latin typeface="+mj-lt"/>
              </a:rPr>
              <a:t>Table 2 shows the same pattern of better agreement with 3D analysis as shown in Table 1, but the </a:t>
            </a:r>
            <a:r>
              <a:rPr lang="en-US" sz="4100" dirty="0" err="1" smtClean="0">
                <a:latin typeface="+mj-lt"/>
              </a:rPr>
              <a:t>thresholding</a:t>
            </a:r>
            <a:r>
              <a:rPr lang="en-US" sz="4100" dirty="0" smtClean="0">
                <a:latin typeface="+mj-lt"/>
              </a:rPr>
              <a:t> resulted in a more pronounced difference between 2D and 3D clinical gamma (2.1% </a:t>
            </a:r>
            <a:r>
              <a:rPr lang="en-US" sz="4100" dirty="0" err="1" smtClean="0">
                <a:latin typeface="+mj-lt"/>
              </a:rPr>
              <a:t>vs</a:t>
            </a:r>
            <a:r>
              <a:rPr lang="en-US" sz="4100" dirty="0" smtClean="0">
                <a:latin typeface="+mj-lt"/>
              </a:rPr>
              <a:t> 3.9% for no-</a:t>
            </a:r>
            <a:r>
              <a:rPr lang="en-US" sz="4100" dirty="0" err="1" smtClean="0">
                <a:latin typeface="+mj-lt"/>
              </a:rPr>
              <a:t>thresholding</a:t>
            </a:r>
            <a:r>
              <a:rPr lang="en-US" sz="4100" dirty="0" smtClean="0">
                <a:latin typeface="+mj-lt"/>
              </a:rPr>
              <a:t> and 15% threshold , respectively, at the tightest acceptance criteria.   </a:t>
            </a:r>
            <a:r>
              <a:rPr lang="en-US" sz="4100" b="1" dirty="0" smtClean="0">
                <a:latin typeface="+mj-lt"/>
              </a:rPr>
              <a:t> </a:t>
            </a:r>
            <a:endParaRPr lang="en-US" sz="4600" dirty="0">
              <a:solidFill>
                <a:srgbClr val="F90A12"/>
              </a:solidFill>
              <a:latin typeface="Arial Black" pitchFamily="34" charset="0"/>
            </a:endParaRPr>
          </a:p>
          <a:p>
            <a:endParaRPr lang="en-US" sz="3300" dirty="0">
              <a:latin typeface="Arial" pitchFamily="34" charset="0"/>
            </a:endParaRPr>
          </a:p>
        </p:txBody>
      </p:sp>
      <p:sp>
        <p:nvSpPr>
          <p:cNvPr id="41" name="Text Box 69"/>
          <p:cNvSpPr txBox="1">
            <a:spLocks noChangeArrowheads="1"/>
          </p:cNvSpPr>
          <p:nvPr/>
        </p:nvSpPr>
        <p:spPr bwMode="auto">
          <a:xfrm>
            <a:off x="25808001" y="5555311"/>
            <a:ext cx="12019283" cy="2031325"/>
          </a:xfrm>
          <a:prstGeom prst="rect">
            <a:avLst/>
          </a:prstGeom>
          <a:noFill/>
          <a:ln w="9525">
            <a:noFill/>
            <a:miter lim="800000"/>
            <a:headEnd/>
            <a:tailEnd/>
          </a:ln>
        </p:spPr>
        <p:txBody>
          <a:bodyPr wrap="square" lIns="0" tIns="0" rIns="0" bIns="0">
            <a:spAutoFit/>
          </a:bodyPr>
          <a:lstStyle/>
          <a:p>
            <a:r>
              <a:rPr lang="en-US" sz="3300" b="1" dirty="0"/>
              <a:t>Table </a:t>
            </a:r>
            <a:r>
              <a:rPr lang="en-US" sz="3300" b="1" dirty="0" smtClean="0"/>
              <a:t>2</a:t>
            </a:r>
            <a:r>
              <a:rPr lang="en-US" sz="3300" dirty="0" smtClean="0"/>
              <a:t>. 2D </a:t>
            </a:r>
            <a:r>
              <a:rPr lang="en-US" sz="3300" dirty="0" err="1" smtClean="0"/>
              <a:t>vs</a:t>
            </a:r>
            <a:r>
              <a:rPr lang="en-US" sz="3300" dirty="0" smtClean="0"/>
              <a:t> 3D comparisons of average gamma and percentage of pixel passing acceptance criteria averaged over 50 IMRT QA (a) and 50 Clinical (b) comparisons with 0 5, 10, and 15% low-dose threshold applied at 3%/3mm.</a:t>
            </a:r>
            <a:endParaRPr lang="en-US" sz="3300" dirty="0"/>
          </a:p>
        </p:txBody>
      </p:sp>
      <p:sp>
        <p:nvSpPr>
          <p:cNvPr id="42" name="Text Box 69"/>
          <p:cNvSpPr txBox="1">
            <a:spLocks noChangeArrowheads="1"/>
          </p:cNvSpPr>
          <p:nvPr/>
        </p:nvSpPr>
        <p:spPr bwMode="auto">
          <a:xfrm>
            <a:off x="25897972" y="8315125"/>
            <a:ext cx="875363" cy="507893"/>
          </a:xfrm>
          <a:prstGeom prst="rect">
            <a:avLst/>
          </a:prstGeom>
          <a:noFill/>
          <a:ln w="9525">
            <a:noFill/>
            <a:miter lim="800000"/>
            <a:headEnd/>
            <a:tailEnd/>
          </a:ln>
        </p:spPr>
        <p:txBody>
          <a:bodyPr wrap="square" lIns="0" tIns="0" rIns="0" bIns="0">
            <a:spAutoFit/>
          </a:bodyPr>
          <a:lstStyle/>
          <a:p>
            <a:pPr algn="ctr"/>
            <a:r>
              <a:rPr lang="en-US" sz="3300" b="1" dirty="0" smtClean="0"/>
              <a:t>(a)</a:t>
            </a:r>
            <a:endParaRPr lang="en-US" sz="3300" dirty="0"/>
          </a:p>
        </p:txBody>
      </p:sp>
      <p:sp>
        <p:nvSpPr>
          <p:cNvPr id="46" name="Text Box 69"/>
          <p:cNvSpPr txBox="1">
            <a:spLocks noChangeArrowheads="1"/>
          </p:cNvSpPr>
          <p:nvPr/>
        </p:nvSpPr>
        <p:spPr bwMode="auto">
          <a:xfrm>
            <a:off x="25808001" y="22721722"/>
            <a:ext cx="12601562" cy="1015663"/>
          </a:xfrm>
          <a:prstGeom prst="rect">
            <a:avLst/>
          </a:prstGeom>
          <a:noFill/>
          <a:ln w="9525">
            <a:noFill/>
            <a:miter lim="800000"/>
            <a:headEnd/>
            <a:tailEnd/>
          </a:ln>
        </p:spPr>
        <p:txBody>
          <a:bodyPr wrap="square" lIns="0" tIns="0" rIns="0" bIns="0">
            <a:spAutoFit/>
          </a:bodyPr>
          <a:lstStyle/>
          <a:p>
            <a:r>
              <a:rPr lang="en-US" sz="3300" b="1" dirty="0"/>
              <a:t>Table </a:t>
            </a:r>
            <a:r>
              <a:rPr lang="en-US" sz="3300" b="1" dirty="0" smtClean="0"/>
              <a:t>3</a:t>
            </a:r>
            <a:r>
              <a:rPr lang="en-US" sz="3300" dirty="0" smtClean="0"/>
              <a:t>. The overall averages for the 50 QA comparisons performed at 3%/3mm at 1, 1.5, and 3mm interpolated slice thickness </a:t>
            </a:r>
            <a:endParaRPr lang="en-US" sz="3300" dirty="0"/>
          </a:p>
        </p:txBody>
      </p:sp>
      <p:sp>
        <p:nvSpPr>
          <p:cNvPr id="44" name="Text Box 12"/>
          <p:cNvSpPr txBox="1">
            <a:spLocks noChangeArrowheads="1"/>
          </p:cNvSpPr>
          <p:nvPr/>
        </p:nvSpPr>
        <p:spPr bwMode="auto">
          <a:xfrm>
            <a:off x="25693190" y="38485093"/>
            <a:ext cx="12601562" cy="1569660"/>
          </a:xfrm>
          <a:prstGeom prst="rect">
            <a:avLst/>
          </a:prstGeom>
          <a:solidFill>
            <a:schemeClr val="bg1">
              <a:lumMod val="95000"/>
            </a:schemeClr>
          </a:solidFill>
          <a:ln w="25400">
            <a:solidFill>
              <a:srgbClr val="FF0000"/>
            </a:solidFill>
            <a:miter lim="800000"/>
            <a:headEnd/>
            <a:tailEnd/>
          </a:ln>
        </p:spPr>
        <p:txBody>
          <a:bodyPr wrap="square" lIns="163829" tIns="0" rIns="163829" bIns="0">
            <a:spAutoFit/>
          </a:bodyPr>
          <a:lstStyle/>
          <a:p>
            <a:r>
              <a:rPr lang="en-US" sz="4600" dirty="0" smtClean="0">
                <a:solidFill>
                  <a:srgbClr val="F90A12"/>
                </a:solidFill>
                <a:latin typeface="Arial Black" pitchFamily="34" charset="0"/>
              </a:rPr>
              <a:t>Support </a:t>
            </a:r>
            <a:r>
              <a:rPr lang="en-US" sz="2800" dirty="0" smtClean="0">
                <a:latin typeface="+mj-lt"/>
              </a:rPr>
              <a:t>This investigation was supported by PHS grant CA10953 awarded by the NCI, DHHS</a:t>
            </a:r>
            <a:endParaRPr lang="en-US" sz="4600" dirty="0">
              <a:solidFill>
                <a:srgbClr val="F90A12"/>
              </a:solidFill>
              <a:latin typeface="Arial Black" pitchFamily="34" charset="0"/>
            </a:endParaRPr>
          </a:p>
          <a:p>
            <a:pPr marL="614356" indent="-614356"/>
            <a:endParaRPr lang="en-US" sz="2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12" charset="0"/>
          </a:defRPr>
        </a:defPPr>
      </a:lstStyle>
    </a:lnDef>
    <a:txDef>
      <a:spPr bwMode="auto">
        <a:solidFill>
          <a:schemeClr val="bg1">
            <a:lumMod val="95000"/>
          </a:schemeClr>
        </a:solidFill>
        <a:ln w="19050">
          <a:solidFill>
            <a:srgbClr val="FF0000"/>
          </a:solidFill>
          <a:miter lim="800000"/>
          <a:headEnd/>
          <a:tailEnd/>
        </a:ln>
      </a:spPr>
      <a:bodyPr wrap="square" lIns="0" tIns="0" rIns="0" bIns="0">
        <a:spAutoFit/>
      </a:bodyPr>
      <a:lstStyle>
        <a:defPPr>
          <a:defRPr sz="2800" dirty="0" smtClean="0">
            <a:solidFill>
              <a:srgbClr val="F90A12"/>
            </a:solidFill>
            <a:latin typeface="Arial Black" charset="0"/>
          </a:defRPr>
        </a:defPPr>
      </a:lstStyle>
    </a:tx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3947</TotalTime>
  <Words>1228</Words>
  <Application>Microsoft Office PowerPoint</Application>
  <PresentationFormat>Custom</PresentationFormat>
  <Paragraphs>224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vt:lpstr>
      <vt:lpstr>Slide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MDACC</dc:creator>
  <cp:lastModifiedBy>LSiller</cp:lastModifiedBy>
  <cp:revision>96</cp:revision>
  <dcterms:created xsi:type="dcterms:W3CDTF">2010-05-10T19:56:36Z</dcterms:created>
  <dcterms:modified xsi:type="dcterms:W3CDTF">2012-07-20T20:23:45Z</dcterms:modified>
</cp:coreProperties>
</file>